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1"/>
  </p:sldMasterIdLst>
  <p:notesMasterIdLst>
    <p:notesMasterId r:id="rId20"/>
  </p:notesMasterIdLst>
  <p:sldIdLst>
    <p:sldId id="256" r:id="rId2"/>
    <p:sldId id="276" r:id="rId3"/>
    <p:sldId id="279" r:id="rId4"/>
    <p:sldId id="294" r:id="rId5"/>
    <p:sldId id="278" r:id="rId6"/>
    <p:sldId id="280" r:id="rId7"/>
    <p:sldId id="277" r:id="rId8"/>
    <p:sldId id="300" r:id="rId9"/>
    <p:sldId id="301" r:id="rId10"/>
    <p:sldId id="302" r:id="rId11"/>
    <p:sldId id="281" r:id="rId12"/>
    <p:sldId id="303" r:id="rId13"/>
    <p:sldId id="287" r:id="rId14"/>
    <p:sldId id="289" r:id="rId15"/>
    <p:sldId id="295" r:id="rId16"/>
    <p:sldId id="290" r:id="rId17"/>
    <p:sldId id="297" r:id="rId18"/>
    <p:sldId id="25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EEC1"/>
    <a:srgbClr val="9BCD97"/>
    <a:srgbClr val="399ADF"/>
    <a:srgbClr val="449D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8F701D-3081-4664-BAAF-C8C01599720F}" v="183" dt="2025-04-14T18:33:33.2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via Rueschhoff" userId="82a7b45e22aea8b7" providerId="LiveId" clId="{388F701D-3081-4664-BAAF-C8C01599720F}"/>
    <pc:docChg chg="undo redo custSel addSld delSld modSld sldOrd">
      <pc:chgData name="Olivia Rueschhoff" userId="82a7b45e22aea8b7" providerId="LiveId" clId="{388F701D-3081-4664-BAAF-C8C01599720F}" dt="2025-04-14T18:35:56.011" v="1631" actId="1037"/>
      <pc:docMkLst>
        <pc:docMk/>
      </pc:docMkLst>
      <pc:sldChg chg="addSp delSp modSp mod">
        <pc:chgData name="Olivia Rueschhoff" userId="82a7b45e22aea8b7" providerId="LiveId" clId="{388F701D-3081-4664-BAAF-C8C01599720F}" dt="2025-04-10T21:15:04.755" v="1433" actId="1036"/>
        <pc:sldMkLst>
          <pc:docMk/>
          <pc:sldMk cId="4096220666" sldId="256"/>
        </pc:sldMkLst>
        <pc:spChg chg="mod">
          <ac:chgData name="Olivia Rueschhoff" userId="82a7b45e22aea8b7" providerId="LiveId" clId="{388F701D-3081-4664-BAAF-C8C01599720F}" dt="2025-04-10T21:14:38.012" v="1423" actId="14100"/>
          <ac:spMkLst>
            <pc:docMk/>
            <pc:sldMk cId="4096220666" sldId="256"/>
            <ac:spMk id="2" creationId="{5D9644CC-334B-E21F-2632-EFD2D5A01D2C}"/>
          </ac:spMkLst>
        </pc:spChg>
        <pc:spChg chg="mod">
          <ac:chgData name="Olivia Rueschhoff" userId="82a7b45e22aea8b7" providerId="LiveId" clId="{388F701D-3081-4664-BAAF-C8C01599720F}" dt="2025-04-10T21:14:57.307" v="1430" actId="255"/>
          <ac:spMkLst>
            <pc:docMk/>
            <pc:sldMk cId="4096220666" sldId="256"/>
            <ac:spMk id="3" creationId="{51B5949E-F03F-4714-E8EB-D8E71EC25BCA}"/>
          </ac:spMkLst>
        </pc:spChg>
        <pc:spChg chg="add mod">
          <ac:chgData name="Olivia Rueschhoff" userId="82a7b45e22aea8b7" providerId="LiveId" clId="{388F701D-3081-4664-BAAF-C8C01599720F}" dt="2025-04-10T21:15:04.755" v="1433" actId="1036"/>
          <ac:spMkLst>
            <pc:docMk/>
            <pc:sldMk cId="4096220666" sldId="256"/>
            <ac:spMk id="4" creationId="{95743CB7-2063-E40D-FA53-4947423DF8FA}"/>
          </ac:spMkLst>
        </pc:spChg>
        <pc:spChg chg="add">
          <ac:chgData name="Olivia Rueschhoff" userId="82a7b45e22aea8b7" providerId="LiveId" clId="{388F701D-3081-4664-BAAF-C8C01599720F}" dt="2025-04-10T21:14:24.522" v="1421" actId="26606"/>
          <ac:spMkLst>
            <pc:docMk/>
            <pc:sldMk cId="4096220666" sldId="256"/>
            <ac:spMk id="80" creationId="{E49D7415-2F11-44C2-B6AA-13A25B6814B9}"/>
          </ac:spMkLst>
        </pc:spChg>
        <pc:picChg chg="mod">
          <ac:chgData name="Olivia Rueschhoff" userId="82a7b45e22aea8b7" providerId="LiveId" clId="{388F701D-3081-4664-BAAF-C8C01599720F}" dt="2025-04-10T21:14:24.522" v="1421" actId="26606"/>
          <ac:picMkLst>
            <pc:docMk/>
            <pc:sldMk cId="4096220666" sldId="256"/>
            <ac:picMk id="14" creationId="{24463CFA-318B-1996-B950-C97C53FF24EE}"/>
          </ac:picMkLst>
        </pc:picChg>
        <pc:cxnChg chg="add">
          <ac:chgData name="Olivia Rueschhoff" userId="82a7b45e22aea8b7" providerId="LiveId" clId="{388F701D-3081-4664-BAAF-C8C01599720F}" dt="2025-04-10T21:14:24.522" v="1421" actId="26606"/>
          <ac:cxnSpMkLst>
            <pc:docMk/>
            <pc:sldMk cId="4096220666" sldId="256"/>
            <ac:cxnSpMk id="76" creationId="{F64F9B95-9045-48D2-B9F3-2927E98F54AA}"/>
          </ac:cxnSpMkLst>
        </pc:cxnChg>
        <pc:cxnChg chg="add">
          <ac:chgData name="Olivia Rueschhoff" userId="82a7b45e22aea8b7" providerId="LiveId" clId="{388F701D-3081-4664-BAAF-C8C01599720F}" dt="2025-04-10T21:14:24.522" v="1421" actId="26606"/>
          <ac:cxnSpMkLst>
            <pc:docMk/>
            <pc:sldMk cId="4096220666" sldId="256"/>
            <ac:cxnSpMk id="82" creationId="{D2E57F3D-33BE-4306-87E6-245763719516}"/>
          </ac:cxnSpMkLst>
        </pc:cxnChg>
      </pc:sldChg>
      <pc:sldChg chg="addSp delSp modSp mod">
        <pc:chgData name="Olivia Rueschhoff" userId="82a7b45e22aea8b7" providerId="LiveId" clId="{388F701D-3081-4664-BAAF-C8C01599720F}" dt="2025-04-14T17:59:43.519" v="1494" actId="1076"/>
        <pc:sldMkLst>
          <pc:docMk/>
          <pc:sldMk cId="745799360" sldId="277"/>
        </pc:sldMkLst>
        <pc:spChg chg="mod">
          <ac:chgData name="Olivia Rueschhoff" userId="82a7b45e22aea8b7" providerId="LiveId" clId="{388F701D-3081-4664-BAAF-C8C01599720F}" dt="2025-04-10T16:00:51.451" v="10" actId="1076"/>
          <ac:spMkLst>
            <pc:docMk/>
            <pc:sldMk cId="745799360" sldId="277"/>
            <ac:spMk id="2" creationId="{E1452C83-24EA-10D2-EBD4-56210D876472}"/>
          </ac:spMkLst>
        </pc:spChg>
        <pc:spChg chg="add mod">
          <ac:chgData name="Olivia Rueschhoff" userId="82a7b45e22aea8b7" providerId="LiveId" clId="{388F701D-3081-4664-BAAF-C8C01599720F}" dt="2025-04-14T17:59:43.519" v="1494" actId="1076"/>
          <ac:spMkLst>
            <pc:docMk/>
            <pc:sldMk cId="745799360" sldId="277"/>
            <ac:spMk id="7" creationId="{73F24B25-0FAE-E39D-0552-5D025FDD578D}"/>
          </ac:spMkLst>
        </pc:spChg>
        <pc:graphicFrameChg chg="mod modGraphic">
          <ac:chgData name="Olivia Rueschhoff" userId="82a7b45e22aea8b7" providerId="LiveId" clId="{388F701D-3081-4664-BAAF-C8C01599720F}" dt="2025-04-14T17:58:20.582" v="1456" actId="1076"/>
          <ac:graphicFrameMkLst>
            <pc:docMk/>
            <pc:sldMk cId="745799360" sldId="277"/>
            <ac:graphicFrameMk id="12" creationId="{0408D65A-0317-60CE-2117-165238D0EE8B}"/>
          </ac:graphicFrameMkLst>
        </pc:graphicFrameChg>
      </pc:sldChg>
      <pc:sldChg chg="addSp modSp mod">
        <pc:chgData name="Olivia Rueschhoff" userId="82a7b45e22aea8b7" providerId="LiveId" clId="{388F701D-3081-4664-BAAF-C8C01599720F}" dt="2025-04-10T16:10:08.231" v="31" actId="207"/>
        <pc:sldMkLst>
          <pc:docMk/>
          <pc:sldMk cId="2119480003" sldId="278"/>
        </pc:sldMkLst>
        <pc:spChg chg="add mod">
          <ac:chgData name="Olivia Rueschhoff" userId="82a7b45e22aea8b7" providerId="LiveId" clId="{388F701D-3081-4664-BAAF-C8C01599720F}" dt="2025-04-10T16:10:08.231" v="31" actId="207"/>
          <ac:spMkLst>
            <pc:docMk/>
            <pc:sldMk cId="2119480003" sldId="278"/>
            <ac:spMk id="4" creationId="{162CBA0A-9E28-DB2E-5FC7-DD69DA12CCD4}"/>
          </ac:spMkLst>
        </pc:spChg>
      </pc:sldChg>
      <pc:sldChg chg="addSp modSp mod">
        <pc:chgData name="Olivia Rueschhoff" userId="82a7b45e22aea8b7" providerId="LiveId" clId="{388F701D-3081-4664-BAAF-C8C01599720F}" dt="2025-04-10T18:04:51.023" v="1375" actId="20577"/>
        <pc:sldMkLst>
          <pc:docMk/>
          <pc:sldMk cId="1423453996" sldId="280"/>
        </pc:sldMkLst>
        <pc:spChg chg="mod">
          <ac:chgData name="Olivia Rueschhoff" userId="82a7b45e22aea8b7" providerId="LiveId" clId="{388F701D-3081-4664-BAAF-C8C01599720F}" dt="2025-04-10T18:04:51.023" v="1375" actId="20577"/>
          <ac:spMkLst>
            <pc:docMk/>
            <pc:sldMk cId="1423453996" sldId="280"/>
            <ac:spMk id="3" creationId="{6A87F052-573D-5BBE-E897-FB1FC8A76CFC}"/>
          </ac:spMkLst>
        </pc:spChg>
        <pc:spChg chg="add mod">
          <ac:chgData name="Olivia Rueschhoff" userId="82a7b45e22aea8b7" providerId="LiveId" clId="{388F701D-3081-4664-BAAF-C8C01599720F}" dt="2025-04-10T16:09:25.935" v="24" actId="1076"/>
          <ac:spMkLst>
            <pc:docMk/>
            <pc:sldMk cId="1423453996" sldId="280"/>
            <ac:spMk id="4" creationId="{076B6222-87CD-6502-7B1D-FCF07018C896}"/>
          </ac:spMkLst>
        </pc:spChg>
      </pc:sldChg>
      <pc:sldChg chg="delSp modSp mod">
        <pc:chgData name="Olivia Rueschhoff" userId="82a7b45e22aea8b7" providerId="LiveId" clId="{388F701D-3081-4664-BAAF-C8C01599720F}" dt="2025-04-10T16:16:02.380" v="275" actId="1035"/>
        <pc:sldMkLst>
          <pc:docMk/>
          <pc:sldMk cId="2989375957" sldId="281"/>
        </pc:sldMkLst>
        <pc:spChg chg="mod">
          <ac:chgData name="Olivia Rueschhoff" userId="82a7b45e22aea8b7" providerId="LiveId" clId="{388F701D-3081-4664-BAAF-C8C01599720F}" dt="2025-04-10T16:16:02.380" v="275" actId="1035"/>
          <ac:spMkLst>
            <pc:docMk/>
            <pc:sldMk cId="2989375957" sldId="281"/>
            <ac:spMk id="7" creationId="{BA3253B6-8299-D1AE-8FCC-7D6FAC751B92}"/>
          </ac:spMkLst>
        </pc:spChg>
      </pc:sldChg>
      <pc:sldChg chg="addSp delSp modSp mod setBg">
        <pc:chgData name="Olivia Rueschhoff" userId="82a7b45e22aea8b7" providerId="LiveId" clId="{388F701D-3081-4664-BAAF-C8C01599720F}" dt="2025-04-14T13:57:46.610" v="1435" actId="20577"/>
        <pc:sldMkLst>
          <pc:docMk/>
          <pc:sldMk cId="892738036" sldId="289"/>
        </pc:sldMkLst>
        <pc:spChg chg="mod">
          <ac:chgData name="Olivia Rueschhoff" userId="82a7b45e22aea8b7" providerId="LiveId" clId="{388F701D-3081-4664-BAAF-C8C01599720F}" dt="2025-04-10T17:40:51.425" v="972" actId="1035"/>
          <ac:spMkLst>
            <pc:docMk/>
            <pc:sldMk cId="892738036" sldId="289"/>
            <ac:spMk id="2" creationId="{72EACCEF-791F-8230-5977-CA637200E595}"/>
          </ac:spMkLst>
        </pc:spChg>
        <pc:spChg chg="add mod ord">
          <ac:chgData name="Olivia Rueschhoff" userId="82a7b45e22aea8b7" providerId="LiveId" clId="{388F701D-3081-4664-BAAF-C8C01599720F}" dt="2025-04-10T17:40:56.993" v="984" actId="1036"/>
          <ac:spMkLst>
            <pc:docMk/>
            <pc:sldMk cId="892738036" sldId="289"/>
            <ac:spMk id="12" creationId="{0EF271F8-89B8-B8C7-4A23-10D70456CF03}"/>
          </ac:spMkLst>
        </pc:spChg>
        <pc:graphicFrameChg chg="add mod modGraphic">
          <ac:chgData name="Olivia Rueschhoff" userId="82a7b45e22aea8b7" providerId="LiveId" clId="{388F701D-3081-4664-BAAF-C8C01599720F}" dt="2025-04-14T13:57:46.610" v="1435" actId="20577"/>
          <ac:graphicFrameMkLst>
            <pc:docMk/>
            <pc:sldMk cId="892738036" sldId="289"/>
            <ac:graphicFrameMk id="7" creationId="{81BE48B3-C9F5-CA4F-C3F9-16576649A748}"/>
          </ac:graphicFrameMkLst>
        </pc:graphicFrameChg>
        <pc:picChg chg="add mod">
          <ac:chgData name="Olivia Rueschhoff" userId="82a7b45e22aea8b7" providerId="LiveId" clId="{388F701D-3081-4664-BAAF-C8C01599720F}" dt="2025-04-10T17:40:51.425" v="972" actId="1035"/>
          <ac:picMkLst>
            <pc:docMk/>
            <pc:sldMk cId="892738036" sldId="289"/>
            <ac:picMk id="9" creationId="{108C2846-550A-87A5-2DA3-15371AFCE0B5}"/>
          </ac:picMkLst>
        </pc:picChg>
        <pc:picChg chg="add mod">
          <ac:chgData name="Olivia Rueschhoff" userId="82a7b45e22aea8b7" providerId="LiveId" clId="{388F701D-3081-4664-BAAF-C8C01599720F}" dt="2025-04-10T17:40:51.425" v="972" actId="1035"/>
          <ac:picMkLst>
            <pc:docMk/>
            <pc:sldMk cId="892738036" sldId="289"/>
            <ac:picMk id="11" creationId="{CF80D058-AB1C-182E-40A5-5536F1E7E726}"/>
          </ac:picMkLst>
        </pc:picChg>
      </pc:sldChg>
      <pc:sldChg chg="addSp delSp modSp mod">
        <pc:chgData name="Olivia Rueschhoff" userId="82a7b45e22aea8b7" providerId="LiveId" clId="{388F701D-3081-4664-BAAF-C8C01599720F}" dt="2025-04-14T18:34:27.314" v="1573" actId="1036"/>
        <pc:sldMkLst>
          <pc:docMk/>
          <pc:sldMk cId="3434006031" sldId="290"/>
        </pc:sldMkLst>
        <pc:spChg chg="mod">
          <ac:chgData name="Olivia Rueschhoff" userId="82a7b45e22aea8b7" providerId="LiveId" clId="{388F701D-3081-4664-BAAF-C8C01599720F}" dt="2025-04-10T17:42:13.685" v="1027" actId="14100"/>
          <ac:spMkLst>
            <pc:docMk/>
            <pc:sldMk cId="3434006031" sldId="290"/>
            <ac:spMk id="2" creationId="{E9C5CF0F-3FF9-B2CE-EBA6-5F326AC92AD6}"/>
          </ac:spMkLst>
        </pc:spChg>
        <pc:spChg chg="add mod">
          <ac:chgData name="Olivia Rueschhoff" userId="82a7b45e22aea8b7" providerId="LiveId" clId="{388F701D-3081-4664-BAAF-C8C01599720F}" dt="2025-04-14T18:32:49.562" v="1543" actId="1076"/>
          <ac:spMkLst>
            <pc:docMk/>
            <pc:sldMk cId="3434006031" sldId="290"/>
            <ac:spMk id="3" creationId="{A112B5AD-992F-EF9A-9382-198CEC153DBA}"/>
          </ac:spMkLst>
        </pc:spChg>
        <pc:spChg chg="mod">
          <ac:chgData name="Olivia Rueschhoff" userId="82a7b45e22aea8b7" providerId="LiveId" clId="{388F701D-3081-4664-BAAF-C8C01599720F}" dt="2025-04-14T18:33:00.099" v="1545" actId="1076"/>
          <ac:spMkLst>
            <pc:docMk/>
            <pc:sldMk cId="3434006031" sldId="290"/>
            <ac:spMk id="4" creationId="{D486F1D4-1585-1F1D-5AAC-4ADDA5F2C710}"/>
          </ac:spMkLst>
        </pc:spChg>
        <pc:spChg chg="add mod">
          <ac:chgData name="Olivia Rueschhoff" userId="82a7b45e22aea8b7" providerId="LiveId" clId="{388F701D-3081-4664-BAAF-C8C01599720F}" dt="2025-04-14T18:33:18.920" v="1549" actId="1076"/>
          <ac:spMkLst>
            <pc:docMk/>
            <pc:sldMk cId="3434006031" sldId="290"/>
            <ac:spMk id="8" creationId="{19319657-A1A6-C980-91C2-7F67BDC38FB7}"/>
          </ac:spMkLst>
        </pc:spChg>
        <pc:spChg chg="add mod">
          <ac:chgData name="Olivia Rueschhoff" userId="82a7b45e22aea8b7" providerId="LiveId" clId="{388F701D-3081-4664-BAAF-C8C01599720F}" dt="2025-04-14T18:33:12.278" v="1548" actId="1076"/>
          <ac:spMkLst>
            <pc:docMk/>
            <pc:sldMk cId="3434006031" sldId="290"/>
            <ac:spMk id="10" creationId="{49613EFA-D628-26A9-9776-8FE911AF5562}"/>
          </ac:spMkLst>
        </pc:spChg>
        <pc:spChg chg="add mod ord">
          <ac:chgData name="Olivia Rueschhoff" userId="82a7b45e22aea8b7" providerId="LiveId" clId="{388F701D-3081-4664-BAAF-C8C01599720F}" dt="2025-04-14T18:34:24.638" v="1567" actId="1035"/>
          <ac:spMkLst>
            <pc:docMk/>
            <pc:sldMk cId="3434006031" sldId="290"/>
            <ac:spMk id="11" creationId="{EF0D4EDB-B9A5-F3D2-FC14-DE5E8B037C53}"/>
          </ac:spMkLst>
        </pc:spChg>
        <pc:spChg chg="add">
          <ac:chgData name="Olivia Rueschhoff" userId="82a7b45e22aea8b7" providerId="LiveId" clId="{388F701D-3081-4664-BAAF-C8C01599720F}" dt="2025-04-10T17:42:07.140" v="1025" actId="26606"/>
          <ac:spMkLst>
            <pc:docMk/>
            <pc:sldMk cId="3434006031" sldId="290"/>
            <ac:spMk id="18" creationId="{E49D7415-2F11-44C2-B6AA-13A25B6814B9}"/>
          </ac:spMkLst>
        </pc:spChg>
        <pc:picChg chg="add mod">
          <ac:chgData name="Olivia Rueschhoff" userId="82a7b45e22aea8b7" providerId="LiveId" clId="{388F701D-3081-4664-BAAF-C8C01599720F}" dt="2025-04-10T17:45:34.167" v="1115" actId="1037"/>
          <ac:picMkLst>
            <pc:docMk/>
            <pc:sldMk cId="3434006031" sldId="290"/>
            <ac:picMk id="5" creationId="{D773F6A7-01F7-6647-D80D-906C002CFBDB}"/>
          </ac:picMkLst>
        </pc:picChg>
        <pc:picChg chg="add mod">
          <ac:chgData name="Olivia Rueschhoff" userId="82a7b45e22aea8b7" providerId="LiveId" clId="{388F701D-3081-4664-BAAF-C8C01599720F}" dt="2025-04-14T18:34:27.314" v="1573" actId="1036"/>
          <ac:picMkLst>
            <pc:docMk/>
            <pc:sldMk cId="3434006031" sldId="290"/>
            <ac:picMk id="7" creationId="{44837C0A-2073-AAB6-4E49-39F3D62811E2}"/>
          </ac:picMkLst>
        </pc:picChg>
        <pc:cxnChg chg="add">
          <ac:chgData name="Olivia Rueschhoff" userId="82a7b45e22aea8b7" providerId="LiveId" clId="{388F701D-3081-4664-BAAF-C8C01599720F}" dt="2025-04-10T17:42:07.140" v="1025" actId="26606"/>
          <ac:cxnSpMkLst>
            <pc:docMk/>
            <pc:sldMk cId="3434006031" sldId="290"/>
            <ac:cxnSpMk id="20" creationId="{8E813B4C-6731-0B72-5252-A79AB0E20B58}"/>
          </ac:cxnSpMkLst>
        </pc:cxnChg>
        <pc:cxnChg chg="add">
          <ac:chgData name="Olivia Rueschhoff" userId="82a7b45e22aea8b7" providerId="LiveId" clId="{388F701D-3081-4664-BAAF-C8C01599720F}" dt="2025-04-10T17:42:07.140" v="1025" actId="26606"/>
          <ac:cxnSpMkLst>
            <pc:docMk/>
            <pc:sldMk cId="3434006031" sldId="290"/>
            <ac:cxnSpMk id="22" creationId="{6E0E8146-6E65-2E6C-0C86-547E3C925406}"/>
          </ac:cxnSpMkLst>
        </pc:cxnChg>
      </pc:sldChg>
      <pc:sldChg chg="del">
        <pc:chgData name="Olivia Rueschhoff" userId="82a7b45e22aea8b7" providerId="LiveId" clId="{388F701D-3081-4664-BAAF-C8C01599720F}" dt="2025-04-10T17:42:36.881" v="1029" actId="2696"/>
        <pc:sldMkLst>
          <pc:docMk/>
          <pc:sldMk cId="619464376" sldId="292"/>
        </pc:sldMkLst>
      </pc:sldChg>
      <pc:sldChg chg="addSp delSp modSp del mod">
        <pc:chgData name="Olivia Rueschhoff" userId="82a7b45e22aea8b7" providerId="LiveId" clId="{388F701D-3081-4664-BAAF-C8C01599720F}" dt="2025-04-10T17:46:43.831" v="1133" actId="2696"/>
        <pc:sldMkLst>
          <pc:docMk/>
          <pc:sldMk cId="168038227" sldId="293"/>
        </pc:sldMkLst>
      </pc:sldChg>
      <pc:sldChg chg="addSp modSp mod ord setBg">
        <pc:chgData name="Olivia Rueschhoff" userId="82a7b45e22aea8b7" providerId="LiveId" clId="{388F701D-3081-4664-BAAF-C8C01599720F}" dt="2025-04-14T14:17:32.383" v="1437"/>
        <pc:sldMkLst>
          <pc:docMk/>
          <pc:sldMk cId="2061930584" sldId="295"/>
        </pc:sldMkLst>
        <pc:spChg chg="mod">
          <ac:chgData name="Olivia Rueschhoff" userId="82a7b45e22aea8b7" providerId="LiveId" clId="{388F701D-3081-4664-BAAF-C8C01599720F}" dt="2025-04-10T17:50:30.103" v="1292" actId="26606"/>
          <ac:spMkLst>
            <pc:docMk/>
            <pc:sldMk cId="2061930584" sldId="295"/>
            <ac:spMk id="2" creationId="{BF28F366-6AD2-7C56-BA2F-07BBE3694E63}"/>
          </ac:spMkLst>
        </pc:spChg>
        <pc:spChg chg="mod">
          <ac:chgData name="Olivia Rueschhoff" userId="82a7b45e22aea8b7" providerId="LiveId" clId="{388F701D-3081-4664-BAAF-C8C01599720F}" dt="2025-04-10T17:51:47.745" v="1371" actId="1035"/>
          <ac:spMkLst>
            <pc:docMk/>
            <pc:sldMk cId="2061930584" sldId="295"/>
            <ac:spMk id="3" creationId="{DEE00FA4-F871-1553-17BC-0C100E75ECE9}"/>
          </ac:spMkLst>
        </pc:spChg>
        <pc:spChg chg="add">
          <ac:chgData name="Olivia Rueschhoff" userId="82a7b45e22aea8b7" providerId="LiveId" clId="{388F701D-3081-4664-BAAF-C8C01599720F}" dt="2025-04-10T17:50:30.103" v="1292" actId="26606"/>
          <ac:spMkLst>
            <pc:docMk/>
            <pc:sldMk cId="2061930584" sldId="295"/>
            <ac:spMk id="9" creationId="{E49D7415-2F11-44C2-B6AA-13A25B6814B9}"/>
          </ac:spMkLst>
        </pc:spChg>
        <pc:graphicFrameChg chg="add mod modGraphic">
          <ac:chgData name="Olivia Rueschhoff" userId="82a7b45e22aea8b7" providerId="LiveId" clId="{388F701D-3081-4664-BAAF-C8C01599720F}" dt="2025-04-10T18:48:41.415" v="1391" actId="14734"/>
          <ac:graphicFrameMkLst>
            <pc:docMk/>
            <pc:sldMk cId="2061930584" sldId="295"/>
            <ac:graphicFrameMk id="4" creationId="{267294F6-F607-5816-0D10-2388C06EBD04}"/>
          </ac:graphicFrameMkLst>
        </pc:graphicFrameChg>
        <pc:cxnChg chg="add">
          <ac:chgData name="Olivia Rueschhoff" userId="82a7b45e22aea8b7" providerId="LiveId" clId="{388F701D-3081-4664-BAAF-C8C01599720F}" dt="2025-04-10T17:50:30.103" v="1292" actId="26606"/>
          <ac:cxnSpMkLst>
            <pc:docMk/>
            <pc:sldMk cId="2061930584" sldId="295"/>
            <ac:cxnSpMk id="11" creationId="{7D3DF08D-8EDA-0FB3-59D9-B692F2ADD1EA}"/>
          </ac:cxnSpMkLst>
        </pc:cxnChg>
      </pc:sldChg>
      <pc:sldChg chg="add del">
        <pc:chgData name="Olivia Rueschhoff" userId="82a7b45e22aea8b7" providerId="LiveId" clId="{388F701D-3081-4664-BAAF-C8C01599720F}" dt="2025-04-10T17:50:17.402" v="1291" actId="2696"/>
        <pc:sldMkLst>
          <pc:docMk/>
          <pc:sldMk cId="3397196496" sldId="296"/>
        </pc:sldMkLst>
      </pc:sldChg>
      <pc:sldChg chg="addSp delSp modSp mod">
        <pc:chgData name="Olivia Rueschhoff" userId="82a7b45e22aea8b7" providerId="LiveId" clId="{388F701D-3081-4664-BAAF-C8C01599720F}" dt="2025-04-14T18:35:56.011" v="1631" actId="1037"/>
        <pc:sldMkLst>
          <pc:docMk/>
          <pc:sldMk cId="1003393519" sldId="300"/>
        </pc:sldMkLst>
        <pc:spChg chg="mod">
          <ac:chgData name="Olivia Rueschhoff" userId="82a7b45e22aea8b7" providerId="LiveId" clId="{388F701D-3081-4664-BAAF-C8C01599720F}" dt="2025-04-14T18:35:46.198" v="1611" actId="1035"/>
          <ac:spMkLst>
            <pc:docMk/>
            <pc:sldMk cId="1003393519" sldId="300"/>
            <ac:spMk id="3" creationId="{8CF2AE8D-3C5F-24A4-F9BA-E7F8B63DD8E3}"/>
          </ac:spMkLst>
        </pc:spChg>
        <pc:spChg chg="mod">
          <ac:chgData name="Olivia Rueschhoff" userId="82a7b45e22aea8b7" providerId="LiveId" clId="{388F701D-3081-4664-BAAF-C8C01599720F}" dt="2025-04-14T18:35:56.011" v="1631" actId="1037"/>
          <ac:spMkLst>
            <pc:docMk/>
            <pc:sldMk cId="1003393519" sldId="300"/>
            <ac:spMk id="7" creationId="{2EF48519-AEF1-44DC-310B-23526CD44DB7}"/>
          </ac:spMkLst>
        </pc:spChg>
        <pc:spChg chg="add mod">
          <ac:chgData name="Olivia Rueschhoff" userId="82a7b45e22aea8b7" providerId="LiveId" clId="{388F701D-3081-4664-BAAF-C8C01599720F}" dt="2025-04-14T18:35:37.099" v="1600" actId="1076"/>
          <ac:spMkLst>
            <pc:docMk/>
            <pc:sldMk cId="1003393519" sldId="300"/>
            <ac:spMk id="9" creationId="{22810022-809A-CB64-596F-39B25B32832E}"/>
          </ac:spMkLst>
        </pc:spChg>
      </pc:sldChg>
      <pc:sldChg chg="modSp mod">
        <pc:chgData name="Olivia Rueschhoff" userId="82a7b45e22aea8b7" providerId="LiveId" clId="{388F701D-3081-4664-BAAF-C8C01599720F}" dt="2025-04-10T16:12:48.498" v="120" actId="1036"/>
        <pc:sldMkLst>
          <pc:docMk/>
          <pc:sldMk cId="4148922613" sldId="301"/>
        </pc:sldMkLst>
        <pc:spChg chg="mod">
          <ac:chgData name="Olivia Rueschhoff" userId="82a7b45e22aea8b7" providerId="LiveId" clId="{388F701D-3081-4664-BAAF-C8C01599720F}" dt="2025-04-10T16:12:48.498" v="120" actId="1036"/>
          <ac:spMkLst>
            <pc:docMk/>
            <pc:sldMk cId="4148922613" sldId="301"/>
            <ac:spMk id="2" creationId="{1AA8D66D-414A-830B-8942-BE0FC61BC26A}"/>
          </ac:spMkLst>
        </pc:spChg>
      </pc:sldChg>
      <pc:sldChg chg="addSp modSp">
        <pc:chgData name="Olivia Rueschhoff" userId="82a7b45e22aea8b7" providerId="LiveId" clId="{388F701D-3081-4664-BAAF-C8C01599720F}" dt="2025-04-10T16:01:10.810" v="13" actId="167"/>
        <pc:sldMkLst>
          <pc:docMk/>
          <pc:sldMk cId="1719316603" sldId="302"/>
        </pc:sldMkLst>
        <pc:picChg chg="add mod">
          <ac:chgData name="Olivia Rueschhoff" userId="82a7b45e22aea8b7" providerId="LiveId" clId="{388F701D-3081-4664-BAAF-C8C01599720F}" dt="2025-04-10T16:01:10.810" v="13" actId="167"/>
          <ac:picMkLst>
            <pc:docMk/>
            <pc:sldMk cId="1719316603" sldId="302"/>
            <ac:picMk id="2" creationId="{A80E90E3-FE54-40FD-FBEC-EB4653C5F842}"/>
          </ac:picMkLst>
        </pc:picChg>
      </pc:sldChg>
      <pc:sldChg chg="addSp delSp modSp mod setBg">
        <pc:chgData name="Olivia Rueschhoff" userId="82a7b45e22aea8b7" providerId="LiveId" clId="{388F701D-3081-4664-BAAF-C8C01599720F}" dt="2025-04-10T17:40:31.275" v="953" actId="1038"/>
        <pc:sldMkLst>
          <pc:docMk/>
          <pc:sldMk cId="3445489932" sldId="303"/>
        </pc:sldMkLst>
        <pc:spChg chg="add mod">
          <ac:chgData name="Olivia Rueschhoff" userId="82a7b45e22aea8b7" providerId="LiveId" clId="{388F701D-3081-4664-BAAF-C8C01599720F}" dt="2025-04-10T17:39:08.719" v="911" actId="1076"/>
          <ac:spMkLst>
            <pc:docMk/>
            <pc:sldMk cId="3445489932" sldId="303"/>
            <ac:spMk id="4" creationId="{14DD5664-6843-2631-4030-309E5074BAF1}"/>
          </ac:spMkLst>
        </pc:spChg>
        <pc:spChg chg="add mod ord">
          <ac:chgData name="Olivia Rueschhoff" userId="82a7b45e22aea8b7" providerId="LiveId" clId="{388F701D-3081-4664-BAAF-C8C01599720F}" dt="2025-04-10T17:38:43.400" v="904" actId="167"/>
          <ac:spMkLst>
            <pc:docMk/>
            <pc:sldMk cId="3445489932" sldId="303"/>
            <ac:spMk id="5" creationId="{F5276FBF-E549-1E40-4778-B8AB6E9A1DC0}"/>
          </ac:spMkLst>
        </pc:spChg>
        <pc:graphicFrameChg chg="add mod ord modGraphic">
          <ac:chgData name="Olivia Rueschhoff" userId="82a7b45e22aea8b7" providerId="LiveId" clId="{388F701D-3081-4664-BAAF-C8C01599720F}" dt="2025-04-10T17:39:17.148" v="912" actId="1076"/>
          <ac:graphicFrameMkLst>
            <pc:docMk/>
            <pc:sldMk cId="3445489932" sldId="303"/>
            <ac:graphicFrameMk id="2" creationId="{FA8C932C-A71D-1548-714A-18269186C115}"/>
          </ac:graphicFrameMkLst>
        </pc:graphicFrameChg>
        <pc:cxnChg chg="add mod">
          <ac:chgData name="Olivia Rueschhoff" userId="82a7b45e22aea8b7" providerId="LiveId" clId="{388F701D-3081-4664-BAAF-C8C01599720F}" dt="2025-04-10T17:40:31.275" v="953" actId="1038"/>
          <ac:cxnSpMkLst>
            <pc:docMk/>
            <pc:sldMk cId="3445489932" sldId="303"/>
            <ac:cxnSpMk id="12" creationId="{BEE6E7CB-445F-E1A7-6848-5B2221A47442}"/>
          </ac:cxnSpMkLst>
        </pc:cxnChg>
      </pc:sldChg>
    </pc:docChg>
  </pc:docChgLst>
  <pc:docChgLst>
    <pc:chgData name="Olivia Rueschhoff" userId="82a7b45e22aea8b7" providerId="LiveId" clId="{20B87DCA-4CB4-47F0-98EF-A6FBC3D67AE7}"/>
    <pc:docChg chg="modSld">
      <pc:chgData name="Olivia Rueschhoff" userId="82a7b45e22aea8b7" providerId="LiveId" clId="{20B87DCA-4CB4-47F0-98EF-A6FBC3D67AE7}" dt="2025-04-14T19:36:40.793" v="0" actId="113"/>
      <pc:docMkLst>
        <pc:docMk/>
      </pc:docMkLst>
      <pc:sldChg chg="modSp mod">
        <pc:chgData name="Olivia Rueschhoff" userId="82a7b45e22aea8b7" providerId="LiveId" clId="{20B87DCA-4CB4-47F0-98EF-A6FBC3D67AE7}" dt="2025-04-14T19:36:40.793" v="0" actId="113"/>
        <pc:sldMkLst>
          <pc:docMk/>
          <pc:sldMk cId="1003393519" sldId="300"/>
        </pc:sldMkLst>
        <pc:spChg chg="mod">
          <ac:chgData name="Olivia Rueschhoff" userId="82a7b45e22aea8b7" providerId="LiveId" clId="{20B87DCA-4CB4-47F0-98EF-A6FBC3D67AE7}" dt="2025-04-14T19:36:40.793" v="0" actId="113"/>
          <ac:spMkLst>
            <pc:docMk/>
            <pc:sldMk cId="1003393519" sldId="300"/>
            <ac:spMk id="9" creationId="{22810022-809A-CB64-596F-39B25B32832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77FE71-43EA-4DAE-828A-1E4E5BA1D028}"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63494F21-A920-4ECA-AC48-A270BC4C8551}">
      <dgm:prSet/>
      <dgm:spPr/>
      <dgm:t>
        <a:bodyPr/>
        <a:lstStyle/>
        <a:p>
          <a:r>
            <a:rPr lang="en-US" b="0" i="0" baseline="0"/>
            <a:t>We use the VAR model to forecast time-dependent variables, fertility rates and life expectancy.</a:t>
          </a:r>
          <a:endParaRPr lang="en-US"/>
        </a:p>
      </dgm:t>
    </dgm:pt>
    <dgm:pt modelId="{1BA9C993-4273-4D3D-A14B-6FB40B42C44E}" type="parTrans" cxnId="{55914368-03B9-4163-A90A-5CC559BCFA4B}">
      <dgm:prSet/>
      <dgm:spPr/>
      <dgm:t>
        <a:bodyPr/>
        <a:lstStyle/>
        <a:p>
          <a:endParaRPr lang="en-US"/>
        </a:p>
      </dgm:t>
    </dgm:pt>
    <dgm:pt modelId="{340FA429-BCA2-4044-A10F-2A2D42356D69}" type="sibTrans" cxnId="{55914368-03B9-4163-A90A-5CC559BCFA4B}">
      <dgm:prSet/>
      <dgm:spPr/>
      <dgm:t>
        <a:bodyPr/>
        <a:lstStyle/>
        <a:p>
          <a:endParaRPr lang="en-US"/>
        </a:p>
      </dgm:t>
    </dgm:pt>
    <dgm:pt modelId="{DA230368-4059-4CA9-A7C4-171B10D0C56E}">
      <dgm:prSet/>
      <dgm:spPr/>
      <dgm:t>
        <a:bodyPr/>
        <a:lstStyle/>
        <a:p>
          <a:r>
            <a:rPr lang="en-US" b="0" i="0" baseline="0"/>
            <a:t>The model is trained on the first 33 years (1960–1992) and used to predict the subsequent 30 years to determine the maximum error.</a:t>
          </a:r>
          <a:endParaRPr lang="en-US"/>
        </a:p>
      </dgm:t>
    </dgm:pt>
    <dgm:pt modelId="{B24A0750-AFA3-4703-B61A-F91C1A095BEF}" type="parTrans" cxnId="{421D49F5-38F3-4BAF-92DA-DCCEFF127535}">
      <dgm:prSet/>
      <dgm:spPr/>
      <dgm:t>
        <a:bodyPr/>
        <a:lstStyle/>
        <a:p>
          <a:endParaRPr lang="en-US"/>
        </a:p>
      </dgm:t>
    </dgm:pt>
    <dgm:pt modelId="{68091121-26C3-4FA3-9ACE-6920C90096B6}" type="sibTrans" cxnId="{421D49F5-38F3-4BAF-92DA-DCCEFF127535}">
      <dgm:prSet/>
      <dgm:spPr/>
      <dgm:t>
        <a:bodyPr/>
        <a:lstStyle/>
        <a:p>
          <a:endParaRPr lang="en-US"/>
        </a:p>
      </dgm:t>
    </dgm:pt>
    <dgm:pt modelId="{D5EAE220-9920-4605-BF23-41C355A91122}">
      <dgm:prSet/>
      <dgm:spPr/>
      <dgm:t>
        <a:bodyPr/>
        <a:lstStyle/>
        <a:p>
          <a:r>
            <a:rPr lang="en-US" b="0" i="0" baseline="0"/>
            <a:t>Finally, we employ the model to forecast the next 50 years (2023–2073).</a:t>
          </a:r>
          <a:endParaRPr lang="en-US"/>
        </a:p>
      </dgm:t>
    </dgm:pt>
    <dgm:pt modelId="{CB9F6DE2-5223-4233-B5AC-832472B9FBAA}" type="parTrans" cxnId="{F54FBD13-52BC-4973-B079-F352D0DA6091}">
      <dgm:prSet/>
      <dgm:spPr/>
      <dgm:t>
        <a:bodyPr/>
        <a:lstStyle/>
        <a:p>
          <a:endParaRPr lang="en-US"/>
        </a:p>
      </dgm:t>
    </dgm:pt>
    <dgm:pt modelId="{FE0613AE-FB64-426D-B494-47905C75EC7E}" type="sibTrans" cxnId="{F54FBD13-52BC-4973-B079-F352D0DA6091}">
      <dgm:prSet/>
      <dgm:spPr/>
      <dgm:t>
        <a:bodyPr/>
        <a:lstStyle/>
        <a:p>
          <a:endParaRPr lang="en-US"/>
        </a:p>
      </dgm:t>
    </dgm:pt>
    <dgm:pt modelId="{56C08D59-B456-48E0-88BE-8331906C4E8F}" type="pres">
      <dgm:prSet presAssocID="{FD77FE71-43EA-4DAE-828A-1E4E5BA1D028}" presName="hierChild1" presStyleCnt="0">
        <dgm:presLayoutVars>
          <dgm:chPref val="1"/>
          <dgm:dir/>
          <dgm:animOne val="branch"/>
          <dgm:animLvl val="lvl"/>
          <dgm:resizeHandles/>
        </dgm:presLayoutVars>
      </dgm:prSet>
      <dgm:spPr/>
    </dgm:pt>
    <dgm:pt modelId="{CEEAF510-93D1-4D02-A1C0-57CE06183AA7}" type="pres">
      <dgm:prSet presAssocID="{63494F21-A920-4ECA-AC48-A270BC4C8551}" presName="hierRoot1" presStyleCnt="0"/>
      <dgm:spPr/>
    </dgm:pt>
    <dgm:pt modelId="{45E193D4-7492-45EA-82BB-37EDE1B809DC}" type="pres">
      <dgm:prSet presAssocID="{63494F21-A920-4ECA-AC48-A270BC4C8551}" presName="composite" presStyleCnt="0"/>
      <dgm:spPr/>
    </dgm:pt>
    <dgm:pt modelId="{A7F3C849-5B16-443E-B620-749432D99436}" type="pres">
      <dgm:prSet presAssocID="{63494F21-A920-4ECA-AC48-A270BC4C8551}" presName="background" presStyleLbl="node0" presStyleIdx="0" presStyleCnt="3"/>
      <dgm:spPr/>
    </dgm:pt>
    <dgm:pt modelId="{C0516809-5E12-46B2-B5F3-E0A40F09EA11}" type="pres">
      <dgm:prSet presAssocID="{63494F21-A920-4ECA-AC48-A270BC4C8551}" presName="text" presStyleLbl="fgAcc0" presStyleIdx="0" presStyleCnt="3">
        <dgm:presLayoutVars>
          <dgm:chPref val="3"/>
        </dgm:presLayoutVars>
      </dgm:prSet>
      <dgm:spPr/>
    </dgm:pt>
    <dgm:pt modelId="{D323E748-B439-42B3-B10E-9232D096BF68}" type="pres">
      <dgm:prSet presAssocID="{63494F21-A920-4ECA-AC48-A270BC4C8551}" presName="hierChild2" presStyleCnt="0"/>
      <dgm:spPr/>
    </dgm:pt>
    <dgm:pt modelId="{9B93DFC3-DA17-4D56-885C-87FA0DC01A9D}" type="pres">
      <dgm:prSet presAssocID="{DA230368-4059-4CA9-A7C4-171B10D0C56E}" presName="hierRoot1" presStyleCnt="0"/>
      <dgm:spPr/>
    </dgm:pt>
    <dgm:pt modelId="{6458A316-D8DE-412D-87A2-F9AF7A3F8744}" type="pres">
      <dgm:prSet presAssocID="{DA230368-4059-4CA9-A7C4-171B10D0C56E}" presName="composite" presStyleCnt="0"/>
      <dgm:spPr/>
    </dgm:pt>
    <dgm:pt modelId="{AD9247DE-EDD9-4D7D-90B4-542CD09EA64E}" type="pres">
      <dgm:prSet presAssocID="{DA230368-4059-4CA9-A7C4-171B10D0C56E}" presName="background" presStyleLbl="node0" presStyleIdx="1" presStyleCnt="3"/>
      <dgm:spPr/>
    </dgm:pt>
    <dgm:pt modelId="{2B5DEF10-60D2-4BCA-BE6F-BBFF1EEFBC14}" type="pres">
      <dgm:prSet presAssocID="{DA230368-4059-4CA9-A7C4-171B10D0C56E}" presName="text" presStyleLbl="fgAcc0" presStyleIdx="1" presStyleCnt="3">
        <dgm:presLayoutVars>
          <dgm:chPref val="3"/>
        </dgm:presLayoutVars>
      </dgm:prSet>
      <dgm:spPr/>
    </dgm:pt>
    <dgm:pt modelId="{E98D52B1-983A-4797-ACBB-8575AE739AD2}" type="pres">
      <dgm:prSet presAssocID="{DA230368-4059-4CA9-A7C4-171B10D0C56E}" presName="hierChild2" presStyleCnt="0"/>
      <dgm:spPr/>
    </dgm:pt>
    <dgm:pt modelId="{3729F483-7383-45FE-BCC4-D488302EA037}" type="pres">
      <dgm:prSet presAssocID="{D5EAE220-9920-4605-BF23-41C355A91122}" presName="hierRoot1" presStyleCnt="0"/>
      <dgm:spPr/>
    </dgm:pt>
    <dgm:pt modelId="{2CA651A9-3395-4C70-ACAF-EFAA911C147C}" type="pres">
      <dgm:prSet presAssocID="{D5EAE220-9920-4605-BF23-41C355A91122}" presName="composite" presStyleCnt="0"/>
      <dgm:spPr/>
    </dgm:pt>
    <dgm:pt modelId="{075F5E30-FAF4-4D49-ACC9-510283064383}" type="pres">
      <dgm:prSet presAssocID="{D5EAE220-9920-4605-BF23-41C355A91122}" presName="background" presStyleLbl="node0" presStyleIdx="2" presStyleCnt="3"/>
      <dgm:spPr/>
    </dgm:pt>
    <dgm:pt modelId="{6AFE633F-5611-48F0-A1CA-D0F1D6F60185}" type="pres">
      <dgm:prSet presAssocID="{D5EAE220-9920-4605-BF23-41C355A91122}" presName="text" presStyleLbl="fgAcc0" presStyleIdx="2" presStyleCnt="3">
        <dgm:presLayoutVars>
          <dgm:chPref val="3"/>
        </dgm:presLayoutVars>
      </dgm:prSet>
      <dgm:spPr/>
    </dgm:pt>
    <dgm:pt modelId="{FA340F2A-6C40-4FBE-AC37-DE4CA834F37F}" type="pres">
      <dgm:prSet presAssocID="{D5EAE220-9920-4605-BF23-41C355A91122}" presName="hierChild2" presStyleCnt="0"/>
      <dgm:spPr/>
    </dgm:pt>
  </dgm:ptLst>
  <dgm:cxnLst>
    <dgm:cxn modelId="{F54FBD13-52BC-4973-B079-F352D0DA6091}" srcId="{FD77FE71-43EA-4DAE-828A-1E4E5BA1D028}" destId="{D5EAE220-9920-4605-BF23-41C355A91122}" srcOrd="2" destOrd="0" parTransId="{CB9F6DE2-5223-4233-B5AC-832472B9FBAA}" sibTransId="{FE0613AE-FB64-426D-B494-47905C75EC7E}"/>
    <dgm:cxn modelId="{18044162-10A4-475D-905C-6CAF2FC354F6}" type="presOf" srcId="{D5EAE220-9920-4605-BF23-41C355A91122}" destId="{6AFE633F-5611-48F0-A1CA-D0F1D6F60185}" srcOrd="0" destOrd="0" presId="urn:microsoft.com/office/officeart/2005/8/layout/hierarchy1"/>
    <dgm:cxn modelId="{55914368-03B9-4163-A90A-5CC559BCFA4B}" srcId="{FD77FE71-43EA-4DAE-828A-1E4E5BA1D028}" destId="{63494F21-A920-4ECA-AC48-A270BC4C8551}" srcOrd="0" destOrd="0" parTransId="{1BA9C993-4273-4D3D-A14B-6FB40B42C44E}" sibTransId="{340FA429-BCA2-4044-A10F-2A2D42356D69}"/>
    <dgm:cxn modelId="{1A57FC97-D57B-4AA7-AC5C-04DA6535A613}" type="presOf" srcId="{63494F21-A920-4ECA-AC48-A270BC4C8551}" destId="{C0516809-5E12-46B2-B5F3-E0A40F09EA11}" srcOrd="0" destOrd="0" presId="urn:microsoft.com/office/officeart/2005/8/layout/hierarchy1"/>
    <dgm:cxn modelId="{1548B0BE-F4F7-40A1-9BB4-E5CECE20F946}" type="presOf" srcId="{DA230368-4059-4CA9-A7C4-171B10D0C56E}" destId="{2B5DEF10-60D2-4BCA-BE6F-BBFF1EEFBC14}" srcOrd="0" destOrd="0" presId="urn:microsoft.com/office/officeart/2005/8/layout/hierarchy1"/>
    <dgm:cxn modelId="{29689BD5-6A6E-4206-A9B1-776B9C845ADB}" type="presOf" srcId="{FD77FE71-43EA-4DAE-828A-1E4E5BA1D028}" destId="{56C08D59-B456-48E0-88BE-8331906C4E8F}" srcOrd="0" destOrd="0" presId="urn:microsoft.com/office/officeart/2005/8/layout/hierarchy1"/>
    <dgm:cxn modelId="{421D49F5-38F3-4BAF-92DA-DCCEFF127535}" srcId="{FD77FE71-43EA-4DAE-828A-1E4E5BA1D028}" destId="{DA230368-4059-4CA9-A7C4-171B10D0C56E}" srcOrd="1" destOrd="0" parTransId="{B24A0750-AFA3-4703-B61A-F91C1A095BEF}" sibTransId="{68091121-26C3-4FA3-9ACE-6920C90096B6}"/>
    <dgm:cxn modelId="{2A9C2C82-2603-4883-AD25-56C7D003D109}" type="presParOf" srcId="{56C08D59-B456-48E0-88BE-8331906C4E8F}" destId="{CEEAF510-93D1-4D02-A1C0-57CE06183AA7}" srcOrd="0" destOrd="0" presId="urn:microsoft.com/office/officeart/2005/8/layout/hierarchy1"/>
    <dgm:cxn modelId="{D18FB8BA-1E6D-48DD-9BD8-D0FD8C536DBD}" type="presParOf" srcId="{CEEAF510-93D1-4D02-A1C0-57CE06183AA7}" destId="{45E193D4-7492-45EA-82BB-37EDE1B809DC}" srcOrd="0" destOrd="0" presId="urn:microsoft.com/office/officeart/2005/8/layout/hierarchy1"/>
    <dgm:cxn modelId="{0C515C87-183E-4A9A-8954-FED48EBC3DA2}" type="presParOf" srcId="{45E193D4-7492-45EA-82BB-37EDE1B809DC}" destId="{A7F3C849-5B16-443E-B620-749432D99436}" srcOrd="0" destOrd="0" presId="urn:microsoft.com/office/officeart/2005/8/layout/hierarchy1"/>
    <dgm:cxn modelId="{C4E828C7-FA46-4370-BF49-86DD3D225787}" type="presParOf" srcId="{45E193D4-7492-45EA-82BB-37EDE1B809DC}" destId="{C0516809-5E12-46B2-B5F3-E0A40F09EA11}" srcOrd="1" destOrd="0" presId="urn:microsoft.com/office/officeart/2005/8/layout/hierarchy1"/>
    <dgm:cxn modelId="{1CD6EE18-ECCD-4ACF-A64B-EDA899453B96}" type="presParOf" srcId="{CEEAF510-93D1-4D02-A1C0-57CE06183AA7}" destId="{D323E748-B439-42B3-B10E-9232D096BF68}" srcOrd="1" destOrd="0" presId="urn:microsoft.com/office/officeart/2005/8/layout/hierarchy1"/>
    <dgm:cxn modelId="{D0E33205-0D49-4016-88E4-663CACE53D6E}" type="presParOf" srcId="{56C08D59-B456-48E0-88BE-8331906C4E8F}" destId="{9B93DFC3-DA17-4D56-885C-87FA0DC01A9D}" srcOrd="1" destOrd="0" presId="urn:microsoft.com/office/officeart/2005/8/layout/hierarchy1"/>
    <dgm:cxn modelId="{3DDC2197-0187-4BA5-87C4-A35DEE4419B0}" type="presParOf" srcId="{9B93DFC3-DA17-4D56-885C-87FA0DC01A9D}" destId="{6458A316-D8DE-412D-87A2-F9AF7A3F8744}" srcOrd="0" destOrd="0" presId="urn:microsoft.com/office/officeart/2005/8/layout/hierarchy1"/>
    <dgm:cxn modelId="{81378375-CFD3-4A1A-A0D2-5F350C49FC09}" type="presParOf" srcId="{6458A316-D8DE-412D-87A2-F9AF7A3F8744}" destId="{AD9247DE-EDD9-4D7D-90B4-542CD09EA64E}" srcOrd="0" destOrd="0" presId="urn:microsoft.com/office/officeart/2005/8/layout/hierarchy1"/>
    <dgm:cxn modelId="{236780D5-C3E3-4822-8D70-7FEFA65A83A1}" type="presParOf" srcId="{6458A316-D8DE-412D-87A2-F9AF7A3F8744}" destId="{2B5DEF10-60D2-4BCA-BE6F-BBFF1EEFBC14}" srcOrd="1" destOrd="0" presId="urn:microsoft.com/office/officeart/2005/8/layout/hierarchy1"/>
    <dgm:cxn modelId="{B44B088C-3687-47AF-86F3-0B0BF2430F93}" type="presParOf" srcId="{9B93DFC3-DA17-4D56-885C-87FA0DC01A9D}" destId="{E98D52B1-983A-4797-ACBB-8575AE739AD2}" srcOrd="1" destOrd="0" presId="urn:microsoft.com/office/officeart/2005/8/layout/hierarchy1"/>
    <dgm:cxn modelId="{2291C5C3-0708-493E-A18F-DC3E60FAC572}" type="presParOf" srcId="{56C08D59-B456-48E0-88BE-8331906C4E8F}" destId="{3729F483-7383-45FE-BCC4-D488302EA037}" srcOrd="2" destOrd="0" presId="urn:microsoft.com/office/officeart/2005/8/layout/hierarchy1"/>
    <dgm:cxn modelId="{CDC40517-7D52-4C9C-8FAD-C721910C5F92}" type="presParOf" srcId="{3729F483-7383-45FE-BCC4-D488302EA037}" destId="{2CA651A9-3395-4C70-ACAF-EFAA911C147C}" srcOrd="0" destOrd="0" presId="urn:microsoft.com/office/officeart/2005/8/layout/hierarchy1"/>
    <dgm:cxn modelId="{27554FD5-38FC-4C3E-A048-C2859653AC7D}" type="presParOf" srcId="{2CA651A9-3395-4C70-ACAF-EFAA911C147C}" destId="{075F5E30-FAF4-4D49-ACC9-510283064383}" srcOrd="0" destOrd="0" presId="urn:microsoft.com/office/officeart/2005/8/layout/hierarchy1"/>
    <dgm:cxn modelId="{21C1D0C3-6BBD-4B7F-8FAC-B3280FF6BC00}" type="presParOf" srcId="{2CA651A9-3395-4C70-ACAF-EFAA911C147C}" destId="{6AFE633F-5611-48F0-A1CA-D0F1D6F60185}" srcOrd="1" destOrd="0" presId="urn:microsoft.com/office/officeart/2005/8/layout/hierarchy1"/>
    <dgm:cxn modelId="{4C5CCB9B-C4B6-4413-9D96-F01C5D96D23E}" type="presParOf" srcId="{3729F483-7383-45FE-BCC4-D488302EA037}" destId="{FA340F2A-6C40-4FBE-AC37-DE4CA834F37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F3C849-5B16-443E-B620-749432D99436}">
      <dsp:nvSpPr>
        <dsp:cNvPr id="0" name=""/>
        <dsp:cNvSpPr/>
      </dsp:nvSpPr>
      <dsp:spPr>
        <a:xfrm>
          <a:off x="0" y="756623"/>
          <a:ext cx="3007072" cy="19094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516809-5E12-46B2-B5F3-E0A40F09EA11}">
      <dsp:nvSpPr>
        <dsp:cNvPr id="0" name=""/>
        <dsp:cNvSpPr/>
      </dsp:nvSpPr>
      <dsp:spPr>
        <a:xfrm>
          <a:off x="334119" y="1074036"/>
          <a:ext cx="3007072" cy="19094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baseline="0"/>
            <a:t>We use the VAR model to forecast time-dependent variables, fertility rates and life expectancy.</a:t>
          </a:r>
          <a:endParaRPr lang="en-US" sz="2000" kern="1200"/>
        </a:p>
      </dsp:txBody>
      <dsp:txXfrm>
        <a:off x="390046" y="1129963"/>
        <a:ext cx="2895218" cy="1797636"/>
      </dsp:txXfrm>
    </dsp:sp>
    <dsp:sp modelId="{AD9247DE-EDD9-4D7D-90B4-542CD09EA64E}">
      <dsp:nvSpPr>
        <dsp:cNvPr id="0" name=""/>
        <dsp:cNvSpPr/>
      </dsp:nvSpPr>
      <dsp:spPr>
        <a:xfrm>
          <a:off x="3675310" y="756623"/>
          <a:ext cx="3007072" cy="19094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5DEF10-60D2-4BCA-BE6F-BBFF1EEFBC14}">
      <dsp:nvSpPr>
        <dsp:cNvPr id="0" name=""/>
        <dsp:cNvSpPr/>
      </dsp:nvSpPr>
      <dsp:spPr>
        <a:xfrm>
          <a:off x="4009429" y="1074036"/>
          <a:ext cx="3007072" cy="19094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baseline="0"/>
            <a:t>The model is trained on the first 33 years (1960–1992) and used to predict the subsequent 30 years to determine the maximum error.</a:t>
          </a:r>
          <a:endParaRPr lang="en-US" sz="2000" kern="1200"/>
        </a:p>
      </dsp:txBody>
      <dsp:txXfrm>
        <a:off x="4065356" y="1129963"/>
        <a:ext cx="2895218" cy="1797636"/>
      </dsp:txXfrm>
    </dsp:sp>
    <dsp:sp modelId="{075F5E30-FAF4-4D49-ACC9-510283064383}">
      <dsp:nvSpPr>
        <dsp:cNvPr id="0" name=""/>
        <dsp:cNvSpPr/>
      </dsp:nvSpPr>
      <dsp:spPr>
        <a:xfrm>
          <a:off x="7350620" y="756623"/>
          <a:ext cx="3007072" cy="19094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FE633F-5611-48F0-A1CA-D0F1D6F60185}">
      <dsp:nvSpPr>
        <dsp:cNvPr id="0" name=""/>
        <dsp:cNvSpPr/>
      </dsp:nvSpPr>
      <dsp:spPr>
        <a:xfrm>
          <a:off x="7684739" y="1074036"/>
          <a:ext cx="3007072" cy="190949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baseline="0"/>
            <a:t>Finally, we employ the model to forecast the next 50 years (2023–2073).</a:t>
          </a:r>
          <a:endParaRPr lang="en-US" sz="2000" kern="1200"/>
        </a:p>
      </dsp:txBody>
      <dsp:txXfrm>
        <a:off x="7740666" y="1129963"/>
        <a:ext cx="2895218" cy="17976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0T00:07:28.183"/>
    </inkml:context>
    <inkml:brush xml:id="br0">
      <inkml:brushProperty name="width" value="0.035" units="cm"/>
      <inkml:brushProperty name="height" value="0.035" units="cm"/>
      <inkml:brushProperty name="color" value="#E71224"/>
    </inkml:brush>
  </inkml:definitions>
  <inkml:trace contextRef="#ctx0" brushRef="#br0">28 0 19020 0 0,'-6'5'2129'0'0,"2"2"-1585"0"0,0-1-544 0 0,2 1-841 0 0,2-2-1847 0 0,-3 1-2313 0 0,-6-1-2521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4-10T00:07:50.686"/>
    </inkml:context>
    <inkml:brush xml:id="br0">
      <inkml:brushProperty name="width" value="0.035" units="cm"/>
      <inkml:brushProperty name="height" value="0.035" units="cm"/>
      <inkml:brushProperty name="color" value="#E71224"/>
    </inkml:brush>
  </inkml:definitions>
  <inkml:trace contextRef="#ctx0" brushRef="#br0">8 0 11090 0 0,'-3'7'5578'0'0,"0"-4"-4418"0"0,3 4-864 0 0,2-4-544 0 0,1-1-1473 0 0,0-2-2215 0 0,-5-5-1434 0 0,-6-8-111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2518E6-CE91-44F5-9AF4-CF0C3FFFCEAC}" type="datetimeFigureOut">
              <a:rPr lang="en-US" smtClean="0"/>
              <a:t>4/14/2025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D8D145-7D9E-4D99-95B7-7969574D59B6}" type="slidenum">
              <a:rPr lang="en-US" smtClean="0"/>
              <a:t>‹#›</a:t>
            </a:fld>
            <a:endParaRPr lang="en-US"/>
          </a:p>
        </p:txBody>
      </p:sp>
    </p:spTree>
    <p:extLst>
      <p:ext uri="{BB962C8B-B14F-4D97-AF65-F5344CB8AC3E}">
        <p14:creationId xmlns:p14="http://schemas.microsoft.com/office/powerpoint/2010/main" val="477795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4/14/2025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2664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4/14/2025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05813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4/14/2025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40486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4/14/2025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94529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4/14/2025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322112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4/14/2025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91760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4/14/2025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143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4/14/2025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93252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4/14/2025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74760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4/14/2025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50606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4/14/2025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89269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4/14/2025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140458"/>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18" r:id="rId6"/>
    <p:sldLayoutId id="2147483814" r:id="rId7"/>
    <p:sldLayoutId id="2147483815" r:id="rId8"/>
    <p:sldLayoutId id="2147483816" r:id="rId9"/>
    <p:sldLayoutId id="2147483817" r:id="rId10"/>
    <p:sldLayoutId id="2147483819"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6.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data.worldbank.org/indicator/NY.GDP.PCAP.KD" TargetMode="External"/><Relationship Id="rId3" Type="http://schemas.openxmlformats.org/officeDocument/2006/relationships/hyperlink" Target="https://www.macrotrends.net/global-metrics/countries/usa/united-states/fertility-rate" TargetMode="External"/><Relationship Id="rId7" Type="http://schemas.openxmlformats.org/officeDocument/2006/relationships/hyperlink" Target="https://genderdata.worldbank.org/en/indicator/sp-dyn-zs?view=trend&amp;geos=USA#data-table-section" TargetMode="External"/><Relationship Id="rId2" Type="http://schemas.openxmlformats.org/officeDocument/2006/relationships/hyperlink" Target="https://www.johnstonsarchive.net/policy/edgraph.html" TargetMode="External"/><Relationship Id="rId1" Type="http://schemas.openxmlformats.org/officeDocument/2006/relationships/slideLayout" Target="../slideLayouts/slideLayout7.xml"/><Relationship Id="rId6" Type="http://schemas.openxmlformats.org/officeDocument/2006/relationships/hyperlink" Target="https://www.dol.gov/agencies/wb/data/lfp/women-by-age" TargetMode="External"/><Relationship Id="rId5" Type="http://schemas.openxmlformats.org/officeDocument/2006/relationships/hyperlink" Target="https://www2.census.gov/programs-surveys/cps/techdocs/cpsmar22.pdf" TargetMode="External"/><Relationship Id="rId4" Type="http://schemas.openxmlformats.org/officeDocument/2006/relationships/hyperlink" Target="https://www.macrotrends.net/global-metrics/countries/usa/united-states/life-expectanc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8.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6" name="Straight Connector 7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80" name="Rectangle 79">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9644CC-334B-E21F-2632-EFD2D5A01D2C}"/>
              </a:ext>
            </a:extLst>
          </p:cNvPr>
          <p:cNvSpPr>
            <a:spLocks noGrp="1"/>
          </p:cNvSpPr>
          <p:nvPr>
            <p:ph type="ctrTitle"/>
          </p:nvPr>
        </p:nvSpPr>
        <p:spPr>
          <a:xfrm>
            <a:off x="704087" y="914400"/>
            <a:ext cx="6897983" cy="2514591"/>
          </a:xfrm>
        </p:spPr>
        <p:txBody>
          <a:bodyPr vert="horz" lIns="91440" tIns="45720" rIns="91440" bIns="45720" rtlCol="0" anchor="t">
            <a:noAutofit/>
          </a:bodyPr>
          <a:lstStyle/>
          <a:p>
            <a:pPr>
              <a:lnSpc>
                <a:spcPct val="90000"/>
              </a:lnSpc>
            </a:pPr>
            <a:r>
              <a:rPr lang="en-US" sz="4000"/>
              <a:t>Shaping the Future: How Education, Economy, and Policy Influence Life Expectancy and Fertility</a:t>
            </a:r>
          </a:p>
        </p:txBody>
      </p:sp>
      <p:cxnSp>
        <p:nvCxnSpPr>
          <p:cNvPr id="82" name="Straight Connector 81">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1B5949E-F03F-4714-E8EB-D8E71EC25BCA}"/>
              </a:ext>
            </a:extLst>
          </p:cNvPr>
          <p:cNvSpPr>
            <a:spLocks noGrp="1"/>
          </p:cNvSpPr>
          <p:nvPr>
            <p:ph type="subTitle" idx="1"/>
          </p:nvPr>
        </p:nvSpPr>
        <p:spPr>
          <a:xfrm>
            <a:off x="704088" y="2221994"/>
            <a:ext cx="6766560" cy="3739896"/>
          </a:xfrm>
        </p:spPr>
        <p:txBody>
          <a:bodyPr vert="horz" lIns="91440" tIns="45720" rIns="91440" bIns="45720" rtlCol="0">
            <a:normAutofit/>
          </a:bodyPr>
          <a:lstStyle/>
          <a:p>
            <a:r>
              <a:rPr lang="en-US"/>
              <a:t>Olivia Rueschhoff</a:t>
            </a:r>
          </a:p>
          <a:p>
            <a:r>
              <a:rPr lang="en-US"/>
              <a:t>Dr. Dinesh Ekanayake</a:t>
            </a:r>
          </a:p>
          <a:p>
            <a:r>
              <a:rPr lang="en-US"/>
              <a:t>Dr. Amy Ekanayake</a:t>
            </a:r>
          </a:p>
          <a:p>
            <a:endParaRPr lang="en-US" sz="1000"/>
          </a:p>
          <a:p>
            <a:r>
              <a:rPr lang="en-US" sz="1800"/>
              <a:t>Department of Mathematics</a:t>
            </a:r>
          </a:p>
        </p:txBody>
      </p:sp>
      <p:cxnSp>
        <p:nvCxnSpPr>
          <p:cNvPr id="84" name="Straight Connector 83">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descr="A collection of geometric shapes&#10;&#10;AI-generated content may be incorrect.">
            <a:extLst>
              <a:ext uri="{FF2B5EF4-FFF2-40B4-BE49-F238E27FC236}">
                <a16:creationId xmlns:a16="http://schemas.microsoft.com/office/drawing/2014/main" id="{24463CFA-318B-1996-B950-C97C53FF24EE}"/>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Effect>
                      <a14:brightnessContrast contrast="-20000"/>
                    </a14:imgEffect>
                  </a14:imgLayer>
                </a14:imgProps>
              </a:ext>
            </a:extLst>
          </a:blip>
          <a:srcRect l="25592" r="31906"/>
          <a:stretch/>
        </p:blipFill>
        <p:spPr>
          <a:xfrm>
            <a:off x="8115300" y="10"/>
            <a:ext cx="4076700" cy="6857990"/>
          </a:xfrm>
          <a:prstGeom prst="rect">
            <a:avLst/>
          </a:prstGeom>
        </p:spPr>
      </p:pic>
      <p:sp>
        <p:nvSpPr>
          <p:cNvPr id="4" name="TextBox 3">
            <a:extLst>
              <a:ext uri="{FF2B5EF4-FFF2-40B4-BE49-F238E27FC236}">
                <a16:creationId xmlns:a16="http://schemas.microsoft.com/office/drawing/2014/main" id="{95743CB7-2063-E40D-FA53-4947423DF8FA}"/>
              </a:ext>
            </a:extLst>
          </p:cNvPr>
          <p:cNvSpPr txBox="1"/>
          <p:nvPr/>
        </p:nvSpPr>
        <p:spPr>
          <a:xfrm>
            <a:off x="721688" y="6191521"/>
            <a:ext cx="3954325" cy="430887"/>
          </a:xfrm>
          <a:prstGeom prst="rect">
            <a:avLst/>
          </a:prstGeom>
          <a:noFill/>
        </p:spPr>
        <p:txBody>
          <a:bodyPr wrap="square" rtlCol="0">
            <a:spAutoFit/>
          </a:bodyPr>
          <a:lstStyle/>
          <a:p>
            <a:pPr>
              <a:spcAft>
                <a:spcPts val="600"/>
              </a:spcAft>
            </a:pPr>
            <a:r>
              <a:rPr lang="en-US" sz="2200"/>
              <a:t>Undergraduate Research Day</a:t>
            </a:r>
          </a:p>
        </p:txBody>
      </p:sp>
    </p:spTree>
    <p:extLst>
      <p:ext uri="{BB962C8B-B14F-4D97-AF65-F5344CB8AC3E}">
        <p14:creationId xmlns:p14="http://schemas.microsoft.com/office/powerpoint/2010/main" val="4096220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Population fertility concept icon. Birthrate idea thin line illustration in  blue. Birth control in different countries. Planned parenthood. People gro  Stock Vector Image &amp; Art - Alamy">
            <a:extLst>
              <a:ext uri="{FF2B5EF4-FFF2-40B4-BE49-F238E27FC236}">
                <a16:creationId xmlns:a16="http://schemas.microsoft.com/office/drawing/2014/main" id="{A80E90E3-FE54-40FD-FBEC-EB4653C5F8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0694"/>
          <a:stretch/>
        </p:blipFill>
        <p:spPr bwMode="auto">
          <a:xfrm>
            <a:off x="9136563" y="3660322"/>
            <a:ext cx="2919999" cy="295275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a:extLst>
              <a:ext uri="{FF2B5EF4-FFF2-40B4-BE49-F238E27FC236}">
                <a16:creationId xmlns:a16="http://schemas.microsoft.com/office/drawing/2014/main" id="{C9DCD9A9-914C-C162-C39E-4C9E3F2CCEF8}"/>
              </a:ext>
            </a:extLst>
          </p:cNvPr>
          <p:cNvPicPr>
            <a:picLocks noGrp="1" noChangeAspect="1"/>
          </p:cNvPicPr>
          <p:nvPr>
            <p:ph idx="1"/>
          </p:nvPr>
        </p:nvPicPr>
        <p:blipFill>
          <a:blip r:embed="rId3"/>
          <a:stretch>
            <a:fillRect/>
          </a:stretch>
        </p:blipFill>
        <p:spPr>
          <a:xfrm>
            <a:off x="1722302" y="2222500"/>
            <a:ext cx="8030696" cy="2448267"/>
          </a:xfrm>
        </p:spPr>
      </p:pic>
      <p:sp>
        <p:nvSpPr>
          <p:cNvPr id="6" name="Title 1">
            <a:extLst>
              <a:ext uri="{FF2B5EF4-FFF2-40B4-BE49-F238E27FC236}">
                <a16:creationId xmlns:a16="http://schemas.microsoft.com/office/drawing/2014/main" id="{7038483D-BCBD-BF36-188A-131938FD57D6}"/>
              </a:ext>
            </a:extLst>
          </p:cNvPr>
          <p:cNvSpPr>
            <a:spLocks noGrp="1"/>
          </p:cNvSpPr>
          <p:nvPr>
            <p:ph type="title"/>
          </p:nvPr>
        </p:nvSpPr>
        <p:spPr>
          <a:xfrm>
            <a:off x="700088" y="914400"/>
            <a:ext cx="10691812" cy="1308100"/>
          </a:xfrm>
        </p:spPr>
        <p:txBody>
          <a:bodyPr/>
          <a:lstStyle/>
          <a:p>
            <a:r>
              <a:rPr lang="en-US"/>
              <a:t>Pearson Linear Correlation</a:t>
            </a:r>
          </a:p>
        </p:txBody>
      </p:sp>
    </p:spTree>
    <p:extLst>
      <p:ext uri="{BB962C8B-B14F-4D97-AF65-F5344CB8AC3E}">
        <p14:creationId xmlns:p14="http://schemas.microsoft.com/office/powerpoint/2010/main" val="1719316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3EAB0-0304-7E56-CBDC-4DFA1BC76B0C}"/>
              </a:ext>
            </a:extLst>
          </p:cNvPr>
          <p:cNvSpPr>
            <a:spLocks noGrp="1"/>
          </p:cNvSpPr>
          <p:nvPr>
            <p:ph type="title"/>
          </p:nvPr>
        </p:nvSpPr>
        <p:spPr>
          <a:xfrm>
            <a:off x="704088" y="914400"/>
            <a:ext cx="5195889" cy="1316736"/>
          </a:xfrm>
        </p:spPr>
        <p:txBody>
          <a:bodyPr>
            <a:normAutofit/>
          </a:bodyPr>
          <a:lstStyle/>
          <a:p>
            <a:r>
              <a:rPr lang="en-US"/>
              <a:t>Variable Selection</a:t>
            </a:r>
          </a:p>
        </p:txBody>
      </p:sp>
      <p:cxnSp>
        <p:nvCxnSpPr>
          <p:cNvPr id="11" name="Straight Connector 10">
            <a:extLst>
              <a:ext uri="{FF2B5EF4-FFF2-40B4-BE49-F238E27FC236}">
                <a16:creationId xmlns:a16="http://schemas.microsoft.com/office/drawing/2014/main" id="{F2B951FD-94F7-E138-3EC2-A66A551D91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6FA994-6A7C-811B-A925-DB593ECBD557}"/>
              </a:ext>
            </a:extLst>
          </p:cNvPr>
          <p:cNvSpPr>
            <a:spLocks noGrp="1"/>
          </p:cNvSpPr>
          <p:nvPr>
            <p:ph idx="1"/>
          </p:nvPr>
        </p:nvSpPr>
        <p:spPr>
          <a:xfrm>
            <a:off x="612432" y="1955264"/>
            <a:ext cx="5373637" cy="1473734"/>
          </a:xfrm>
        </p:spPr>
        <p:txBody>
          <a:bodyPr>
            <a:noAutofit/>
          </a:bodyPr>
          <a:lstStyle/>
          <a:p>
            <a:pPr marL="0" indent="0">
              <a:buNone/>
            </a:pPr>
            <a:r>
              <a:rPr lang="en-US"/>
              <a:t>We select variables by minimizing the Bayesian Information Criterion (BIC) across optimal linear models that maximize the likelihood function.</a:t>
            </a:r>
          </a:p>
        </p:txBody>
      </p:sp>
      <p:pic>
        <p:nvPicPr>
          <p:cNvPr id="5" name="Picture 4" descr="Magnifying glass showing decling performance">
            <a:extLst>
              <a:ext uri="{FF2B5EF4-FFF2-40B4-BE49-F238E27FC236}">
                <a16:creationId xmlns:a16="http://schemas.microsoft.com/office/drawing/2014/main" id="{8045A276-876D-6004-7553-22F30CBCC92F}"/>
              </a:ext>
            </a:extLst>
          </p:cNvPr>
          <p:cNvPicPr>
            <a:picLocks noChangeAspect="1"/>
          </p:cNvPicPr>
          <p:nvPr/>
        </p:nvPicPr>
        <p:blipFill>
          <a:blip r:embed="rId2"/>
          <a:srcRect l="6632" r="37195" b="-2"/>
          <a:stretch/>
        </p:blipFill>
        <p:spPr>
          <a:xfrm>
            <a:off x="6420752" y="-1"/>
            <a:ext cx="5771248" cy="6857999"/>
          </a:xfrm>
          <a:prstGeom prst="rect">
            <a:avLst/>
          </a:prstGeom>
        </p:spPr>
      </p:pic>
      <p:pic>
        <p:nvPicPr>
          <p:cNvPr id="4" name="Picture 3" descr="A collection of geometric shapes&#10;&#10;AI-generated content may be incorrect.">
            <a:extLst>
              <a:ext uri="{FF2B5EF4-FFF2-40B4-BE49-F238E27FC236}">
                <a16:creationId xmlns:a16="http://schemas.microsoft.com/office/drawing/2014/main" id="{FE3E12AC-6837-0EE2-4306-4C26DC25296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604" b="71497" l="33398" r="40137">
                        <a14:foregroundMark x1="33838" y1="62679" x2="37646" y2="65619"/>
                        <a14:foregroundMark x1="37646" y1="65619" x2="40137" y2="70062"/>
                        <a14:foregroundMark x1="40137" y1="70062" x2="35840" y2="71497"/>
                        <a14:foregroundMark x1="35840" y1="71497" x2="34229" y2="64457"/>
                        <a14:foregroundMark x1="34229" y1="64457" x2="37549" y2="68558"/>
                        <a14:foregroundMark x1="37549" y1="68558" x2="35156" y2="70198"/>
                        <a14:foregroundMark x1="37500" y1="65824" x2="36572" y2="60492"/>
                        <a14:foregroundMark x1="36572" y1="60492" x2="36328" y2="62679"/>
                        <a14:foregroundMark x1="37793" y1="66576" x2="39600" y2="68763"/>
                        <a14:foregroundMark x1="39551" y1="68216" x2="39990" y2="69241"/>
                      </a14:backgroundRemoval>
                    </a14:imgEffect>
                    <a14:imgEffect>
                      <a14:artisticFilmGrain/>
                    </a14:imgEffect>
                  </a14:imgLayer>
                </a14:imgProps>
              </a:ext>
            </a:extLst>
          </a:blip>
          <a:srcRect l="32579" t="58305" r="58984" b="28073"/>
          <a:stretch/>
        </p:blipFill>
        <p:spPr>
          <a:xfrm rot="20668321">
            <a:off x="245718" y="5412743"/>
            <a:ext cx="1028700" cy="1187486"/>
          </a:xfrm>
          <a:prstGeom prst="rect">
            <a:avLst/>
          </a:prstGeom>
        </p:spPr>
      </p:pic>
      <p:cxnSp>
        <p:nvCxnSpPr>
          <p:cNvPr id="6" name="Straight Connector 5">
            <a:extLst>
              <a:ext uri="{FF2B5EF4-FFF2-40B4-BE49-F238E27FC236}">
                <a16:creationId xmlns:a16="http://schemas.microsoft.com/office/drawing/2014/main" id="{0A7015C7-1DE4-1EBF-07F1-2147EE9C5D1F}"/>
              </a:ext>
            </a:extLst>
          </p:cNvPr>
          <p:cNvCxnSpPr>
            <a:cxnSpLocks/>
          </p:cNvCxnSpPr>
          <p:nvPr/>
        </p:nvCxnSpPr>
        <p:spPr>
          <a:xfrm rot="20668321" flipV="1">
            <a:off x="1228725" y="6000750"/>
            <a:ext cx="0" cy="3143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A3253B6-8299-D1AE-8FCC-7D6FAC751B92}"/>
                  </a:ext>
                </a:extLst>
              </p:cNvPr>
              <p:cNvSpPr txBox="1"/>
              <p:nvPr/>
            </p:nvSpPr>
            <p:spPr>
              <a:xfrm>
                <a:off x="434684" y="3634952"/>
                <a:ext cx="5373637" cy="264893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func>
                        <m:funcPr>
                          <m:ctrlPr>
                            <a:rPr lang="en-US" sz="2200" b="0" i="1" smtClean="0">
                              <a:latin typeface="Cambria Math" panose="02040503050406030204" pitchFamily="18" charset="0"/>
                            </a:rPr>
                          </m:ctrlPr>
                        </m:funcPr>
                        <m:fName>
                          <m:limLow>
                            <m:limLowPr>
                              <m:ctrlPr>
                                <a:rPr lang="en-US" sz="2200" b="0" i="1" smtClean="0">
                                  <a:latin typeface="Cambria Math" panose="02040503050406030204" pitchFamily="18" charset="0"/>
                                </a:rPr>
                              </m:ctrlPr>
                            </m:limLowPr>
                            <m:e>
                              <m:r>
                                <m:rPr>
                                  <m:sty m:val="p"/>
                                </m:rPr>
                                <a:rPr lang="en-US" sz="2200" b="0" i="0" smtClean="0">
                                  <a:latin typeface="Cambria Math" panose="02040503050406030204" pitchFamily="18" charset="0"/>
                                </a:rPr>
                                <m:t>min</m:t>
                              </m:r>
                            </m:e>
                            <m:lim>
                              <m:r>
                                <a:rPr lang="en-US" sz="2200" b="0" i="1" smtClean="0">
                                  <a:latin typeface="Cambria Math" panose="02040503050406030204" pitchFamily="18" charset="0"/>
                                </a:rPr>
                                <m:t>𝑘</m:t>
                              </m:r>
                            </m:lim>
                          </m:limLow>
                        </m:fName>
                        <m:e>
                          <m:r>
                            <a:rPr lang="en-US" sz="2200" i="1">
                              <a:latin typeface="Cambria Math" panose="02040503050406030204" pitchFamily="18" charset="0"/>
                              <a:ea typeface="Cambria Math" panose="02040503050406030204" pitchFamily="18" charset="0"/>
                            </a:rPr>
                            <m:t>𝑘</m:t>
                          </m:r>
                          <m:func>
                            <m:funcPr>
                              <m:ctrlPr>
                                <a:rPr lang="en-US" sz="2200" i="1">
                                  <a:latin typeface="Cambria Math" panose="02040503050406030204" pitchFamily="18" charset="0"/>
                                  <a:ea typeface="Cambria Math" panose="02040503050406030204" pitchFamily="18" charset="0"/>
                                </a:rPr>
                              </m:ctrlPr>
                            </m:funcPr>
                            <m:fName>
                              <m:r>
                                <m:rPr>
                                  <m:sty m:val="p"/>
                                </m:rPr>
                                <a:rPr lang="en-US" sz="2200">
                                  <a:latin typeface="Cambria Math" panose="02040503050406030204" pitchFamily="18" charset="0"/>
                                  <a:ea typeface="Cambria Math" panose="02040503050406030204" pitchFamily="18" charset="0"/>
                                </a:rPr>
                                <m:t>ln</m:t>
                              </m:r>
                            </m:fName>
                            <m:e>
                              <m:r>
                                <a:rPr lang="en-US" sz="2200" i="1">
                                  <a:latin typeface="Cambria Math" panose="02040503050406030204" pitchFamily="18" charset="0"/>
                                  <a:ea typeface="Cambria Math" panose="02040503050406030204" pitchFamily="18" charset="0"/>
                                </a:rPr>
                                <m:t>𝑛</m:t>
                              </m:r>
                            </m:e>
                          </m:func>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𝐿</m:t>
                          </m:r>
                          <m:r>
                            <a:rPr lang="en-US" sz="2200" b="0" i="1" smtClean="0">
                              <a:latin typeface="Cambria Math" panose="02040503050406030204" pitchFamily="18" charset="0"/>
                              <a:ea typeface="Cambria Math" panose="02040503050406030204" pitchFamily="18" charset="0"/>
                            </a:rPr>
                            <m:t>(</m:t>
                          </m:r>
                          <m:acc>
                            <m:accPr>
                              <m:chr m:val="̂"/>
                              <m:ctrlPr>
                                <a:rPr lang="en-US" sz="2200" b="0" i="1" smtClean="0">
                                  <a:latin typeface="Cambria Math" panose="02040503050406030204" pitchFamily="18" charset="0"/>
                                  <a:ea typeface="Cambria Math" panose="02040503050406030204" pitchFamily="18" charset="0"/>
                                </a:rPr>
                              </m:ctrlPr>
                            </m:accPr>
                            <m:e>
                              <m:r>
                                <a:rPr lang="en-US" sz="2200" b="0" i="1" smtClean="0">
                                  <a:latin typeface="Cambria Math" panose="02040503050406030204" pitchFamily="18" charset="0"/>
                                  <a:ea typeface="Cambria Math" panose="02040503050406030204" pitchFamily="18" charset="0"/>
                                </a:rPr>
                                <m:t>𝛽</m:t>
                              </m:r>
                            </m:e>
                          </m:acc>
                          <m:r>
                            <a:rPr lang="en-US" sz="2200" b="0" i="1" smtClean="0">
                              <a:latin typeface="Cambria Math" panose="02040503050406030204" pitchFamily="18" charset="0"/>
                            </a:rPr>
                            <m:t>,</m:t>
                          </m:r>
                          <m:acc>
                            <m:accPr>
                              <m:chr m:val="̂"/>
                              <m:ctrlPr>
                                <a:rPr lang="en-US" sz="2200" b="0" i="1" smtClean="0">
                                  <a:latin typeface="Cambria Math" panose="02040503050406030204" pitchFamily="18" charset="0"/>
                                </a:rPr>
                              </m:ctrlPr>
                            </m:accPr>
                            <m:e>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𝜎</m:t>
                                  </m:r>
                                </m:e>
                                <m:sup>
                                  <m:r>
                                    <a:rPr lang="en-US" sz="2200" b="0" i="1" smtClean="0">
                                      <a:latin typeface="Cambria Math" panose="02040503050406030204" pitchFamily="18" charset="0"/>
                                    </a:rPr>
                                    <m:t>2</m:t>
                                  </m:r>
                                </m:sup>
                              </m:sSup>
                            </m:e>
                          </m:acc>
                          <m:r>
                            <a:rPr lang="en-US" sz="2200" b="0" i="1" smtClean="0">
                              <a:latin typeface="Cambria Math" panose="02040503050406030204" pitchFamily="18" charset="0"/>
                            </a:rPr>
                            <m:t>)</m:t>
                          </m:r>
                        </m:e>
                      </m:func>
                    </m:oMath>
                  </m:oMathPara>
                </a14:m>
                <a:endParaRPr lang="en-US" sz="2200"/>
              </a:p>
              <a:p>
                <a:pPr algn="ctr"/>
                <a:r>
                  <a:rPr lang="en-US" sz="2200"/>
                  <a:t>subject to  </a:t>
                </a:r>
                <a14:m>
                  <m:oMath xmlns:m="http://schemas.openxmlformats.org/officeDocument/2006/math">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m</m:t>
                            </m:r>
                            <m:r>
                              <m:rPr>
                                <m:sty m:val="p"/>
                              </m:rPr>
                              <a:rPr lang="en-US" sz="2200" b="0" i="0" smtClean="0">
                                <a:latin typeface="Cambria Math" panose="02040503050406030204" pitchFamily="18" charset="0"/>
                              </a:rPr>
                              <m:t>ax</m:t>
                            </m:r>
                          </m:e>
                          <m:lim>
                            <m:r>
                              <a:rPr lang="en-US" sz="2200" i="1">
                                <a:latin typeface="Cambria Math" panose="02040503050406030204" pitchFamily="18" charset="0"/>
                                <a:ea typeface="Cambria Math" panose="02040503050406030204" pitchFamily="18" charset="0"/>
                              </a:rPr>
                              <m:t>𝛽</m:t>
                            </m:r>
                            <m:r>
                              <a:rPr lang="en-US" sz="2200" i="1">
                                <a:latin typeface="Cambria Math" panose="02040503050406030204" pitchFamily="18" charset="0"/>
                                <a:ea typeface="Cambria Math" panose="02040503050406030204" pitchFamily="18" charset="0"/>
                              </a:rPr>
                              <m:t>,</m:t>
                            </m:r>
                            <m:sSup>
                              <m:sSupPr>
                                <m:ctrlPr>
                                  <a:rPr lang="en-US" sz="2200" i="1">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ea typeface="Cambria Math" panose="02040503050406030204" pitchFamily="18" charset="0"/>
                                  </a:rPr>
                                  <m:t>𝜎</m:t>
                                </m:r>
                              </m:e>
                              <m:sup>
                                <m:r>
                                  <a:rPr lang="en-US" sz="2200" i="1">
                                    <a:latin typeface="Cambria Math" panose="02040503050406030204" pitchFamily="18" charset="0"/>
                                    <a:ea typeface="Cambria Math" panose="02040503050406030204" pitchFamily="18" charset="0"/>
                                  </a:rPr>
                                  <m:t>2</m:t>
                                </m:r>
                              </m:sup>
                            </m:sSup>
                          </m:lim>
                        </m:limLow>
                      </m:fName>
                      <m:e>
                        <m:r>
                          <a:rPr lang="en-US" sz="2200" i="1">
                            <a:latin typeface="Cambria Math" panose="02040503050406030204" pitchFamily="18" charset="0"/>
                            <a:ea typeface="Cambria Math" panose="02040503050406030204" pitchFamily="18" charset="0"/>
                          </a:rPr>
                          <m:t>𝐿</m:t>
                        </m:r>
                        <m:r>
                          <a:rPr lang="en-US" sz="2200" i="1">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𝛽</m:t>
                        </m:r>
                        <m:r>
                          <a:rPr lang="en-US" sz="2200" b="0" i="1" smtClean="0">
                            <a:latin typeface="Cambria Math" panose="02040503050406030204" pitchFamily="18" charset="0"/>
                            <a:ea typeface="Cambria Math" panose="02040503050406030204" pitchFamily="18" charset="0"/>
                          </a:rPr>
                          <m:t>,</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𝜎</m:t>
                            </m:r>
                          </m:e>
                          <m:sup>
                            <m:r>
                              <a:rPr lang="en-US" sz="2200" b="0" i="1" smtClean="0">
                                <a:latin typeface="Cambria Math" panose="02040503050406030204" pitchFamily="18" charset="0"/>
                                <a:ea typeface="Cambria Math" panose="02040503050406030204" pitchFamily="18" charset="0"/>
                              </a:rPr>
                              <m:t>2</m:t>
                            </m:r>
                          </m:sup>
                        </m:sSup>
                        <m:r>
                          <a:rPr lang="en-US" sz="2200" i="1">
                            <a:latin typeface="Cambria Math" panose="02040503050406030204" pitchFamily="18" charset="0"/>
                          </a:rPr>
                          <m:t>)</m:t>
                        </m:r>
                      </m:e>
                    </m:func>
                  </m:oMath>
                </a14:m>
                <a:endParaRPr lang="en-US" sz="2200"/>
              </a:p>
              <a:p>
                <a:pPr algn="ctr"/>
                <a:endParaRPr lang="en-US" sz="2200"/>
              </a:p>
              <a:p>
                <a:pPr algn="ctr"/>
                <a:r>
                  <a:rPr lang="en-US" sz="2000">
                    <a:cs typeface="Times New Roman" panose="02020603050405020304" pitchFamily="18" charset="0"/>
                  </a:rPr>
                  <a:t>k is the number of variables</a:t>
                </a:r>
              </a:p>
              <a:p>
                <a:pPr algn="ctr"/>
                <a:r>
                  <a:rPr lang="en-US" sz="2000">
                    <a:cs typeface="Times New Roman" panose="02020603050405020304" pitchFamily="18" charset="0"/>
                  </a:rPr>
                  <a:t>n is the number of observations</a:t>
                </a:r>
              </a:p>
              <a:p>
                <a:pPr algn="ctr"/>
                <a:r>
                  <a:rPr lang="en-US" sz="2000">
                    <a:cs typeface="Times New Roman" panose="02020603050405020304" pitchFamily="18" charset="0"/>
                  </a:rPr>
                  <a:t>B is a parameter</a:t>
                </a:r>
              </a:p>
              <a:p>
                <a:pPr algn="ctr"/>
                <a14:m>
                  <m:oMath xmlns:m="http://schemas.openxmlformats.org/officeDocument/2006/math">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𝜎</m:t>
                        </m:r>
                      </m:e>
                      <m:sup>
                        <m:r>
                          <a:rPr lang="en-US" sz="2000" i="1">
                            <a:latin typeface="Cambria Math" panose="02040503050406030204" pitchFamily="18" charset="0"/>
                            <a:ea typeface="Cambria Math" panose="02040503050406030204" pitchFamily="18" charset="0"/>
                          </a:rPr>
                          <m:t>2</m:t>
                        </m:r>
                      </m:sup>
                    </m:sSup>
                  </m:oMath>
                </a14:m>
                <a:r>
                  <a:rPr lang="en-US" sz="2000">
                    <a:cs typeface="Times New Roman" panose="02020603050405020304" pitchFamily="18" charset="0"/>
                  </a:rPr>
                  <a:t> is the variance</a:t>
                </a:r>
              </a:p>
            </p:txBody>
          </p:sp>
        </mc:Choice>
        <mc:Fallback xmlns="">
          <p:sp>
            <p:nvSpPr>
              <p:cNvPr id="7" name="TextBox 6">
                <a:extLst>
                  <a:ext uri="{FF2B5EF4-FFF2-40B4-BE49-F238E27FC236}">
                    <a16:creationId xmlns:a16="http://schemas.microsoft.com/office/drawing/2014/main" id="{BA3253B6-8299-D1AE-8FCC-7D6FAC751B92}"/>
                  </a:ext>
                </a:extLst>
              </p:cNvPr>
              <p:cNvSpPr txBox="1">
                <a:spLocks noRot="1" noChangeAspect="1" noMove="1" noResize="1" noEditPoints="1" noAdjustHandles="1" noChangeArrowheads="1" noChangeShapeType="1" noTextEdit="1"/>
              </p:cNvSpPr>
              <p:nvPr/>
            </p:nvSpPr>
            <p:spPr>
              <a:xfrm>
                <a:off x="434684" y="3634952"/>
                <a:ext cx="5373637" cy="2648930"/>
              </a:xfrm>
              <a:prstGeom prst="rect">
                <a:avLst/>
              </a:prstGeom>
              <a:blipFill>
                <a:blip r:embed="rId5"/>
                <a:stretch>
                  <a:fillRect b="-3218"/>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454745F3-DA03-1CA4-035E-FD3F15406700}"/>
                  </a:ext>
                </a:extLst>
              </p14:cNvPr>
              <p14:cNvContentPartPr/>
              <p14:nvPr/>
            </p14:nvContentPartPr>
            <p14:xfrm>
              <a:off x="5723489" y="5593990"/>
              <a:ext cx="3960" cy="7920"/>
            </p14:xfrm>
          </p:contentPart>
        </mc:Choice>
        <mc:Fallback xmlns="">
          <p:pic>
            <p:nvPicPr>
              <p:cNvPr id="30" name="Ink 29">
                <a:extLst>
                  <a:ext uri="{FF2B5EF4-FFF2-40B4-BE49-F238E27FC236}">
                    <a16:creationId xmlns:a16="http://schemas.microsoft.com/office/drawing/2014/main" id="{454745F3-DA03-1CA4-035E-FD3F15406700}"/>
                  </a:ext>
                </a:extLst>
              </p:cNvPr>
              <p:cNvPicPr/>
              <p:nvPr/>
            </p:nvPicPr>
            <p:blipFill>
              <a:blip r:embed="rId7"/>
              <a:stretch>
                <a:fillRect/>
              </a:stretch>
            </p:blipFill>
            <p:spPr>
              <a:xfrm>
                <a:off x="5717369" y="5588136"/>
                <a:ext cx="16200" cy="19628"/>
              </a:xfrm>
              <a:prstGeom prst="rect">
                <a:avLst/>
              </a:prstGeom>
            </p:spPr>
          </p:pic>
        </mc:Fallback>
      </mc:AlternateContent>
    </p:spTree>
    <p:extLst>
      <p:ext uri="{BB962C8B-B14F-4D97-AF65-F5344CB8AC3E}">
        <p14:creationId xmlns:p14="http://schemas.microsoft.com/office/powerpoint/2010/main" val="2989375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F723C-2CF9-6502-9BC0-8053915AAC9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5276FBF-E549-1E40-4778-B8AB6E9A1DC0}"/>
              </a:ext>
            </a:extLst>
          </p:cNvPr>
          <p:cNvSpPr/>
          <p:nvPr/>
        </p:nvSpPr>
        <p:spPr>
          <a:xfrm>
            <a:off x="674703" y="577049"/>
            <a:ext cx="10804124" cy="174042"/>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FA8C932C-A71D-1548-714A-18269186C115}"/>
              </a:ext>
            </a:extLst>
          </p:cNvPr>
          <p:cNvGraphicFramePr>
            <a:graphicFrameLocks noGrp="1"/>
          </p:cNvGraphicFramePr>
          <p:nvPr>
            <p:extLst>
              <p:ext uri="{D42A27DB-BD31-4B8C-83A1-F6EECF244321}">
                <p14:modId xmlns:p14="http://schemas.microsoft.com/office/powerpoint/2010/main" val="1351611210"/>
              </p:ext>
            </p:extLst>
          </p:nvPr>
        </p:nvGraphicFramePr>
        <p:xfrm>
          <a:off x="970989" y="1172999"/>
          <a:ext cx="10123243" cy="4512002"/>
        </p:xfrm>
        <a:graphic>
          <a:graphicData uri="http://schemas.openxmlformats.org/drawingml/2006/table">
            <a:tbl>
              <a:tblPr firstRow="1" bandRow="1">
                <a:tableStyleId>{5C22544A-7EE6-4342-B048-85BDC9FD1C3A}</a:tableStyleId>
              </a:tblPr>
              <a:tblGrid>
                <a:gridCol w="1474543">
                  <a:extLst>
                    <a:ext uri="{9D8B030D-6E8A-4147-A177-3AD203B41FA5}">
                      <a16:colId xmlns:a16="http://schemas.microsoft.com/office/drawing/2014/main" val="1509315881"/>
                    </a:ext>
                  </a:extLst>
                </a:gridCol>
                <a:gridCol w="2562225">
                  <a:extLst>
                    <a:ext uri="{9D8B030D-6E8A-4147-A177-3AD203B41FA5}">
                      <a16:colId xmlns:a16="http://schemas.microsoft.com/office/drawing/2014/main" val="21518935"/>
                    </a:ext>
                  </a:extLst>
                </a:gridCol>
                <a:gridCol w="1343025">
                  <a:extLst>
                    <a:ext uri="{9D8B030D-6E8A-4147-A177-3AD203B41FA5}">
                      <a16:colId xmlns:a16="http://schemas.microsoft.com/office/drawing/2014/main" val="1708215697"/>
                    </a:ext>
                  </a:extLst>
                </a:gridCol>
                <a:gridCol w="1038225">
                  <a:extLst>
                    <a:ext uri="{9D8B030D-6E8A-4147-A177-3AD203B41FA5}">
                      <a16:colId xmlns:a16="http://schemas.microsoft.com/office/drawing/2014/main" val="50146033"/>
                    </a:ext>
                  </a:extLst>
                </a:gridCol>
                <a:gridCol w="1485900">
                  <a:extLst>
                    <a:ext uri="{9D8B030D-6E8A-4147-A177-3AD203B41FA5}">
                      <a16:colId xmlns:a16="http://schemas.microsoft.com/office/drawing/2014/main" val="1334480089"/>
                    </a:ext>
                  </a:extLst>
                </a:gridCol>
                <a:gridCol w="2219325">
                  <a:extLst>
                    <a:ext uri="{9D8B030D-6E8A-4147-A177-3AD203B41FA5}">
                      <a16:colId xmlns:a16="http://schemas.microsoft.com/office/drawing/2014/main" val="3063702699"/>
                    </a:ext>
                  </a:extLst>
                </a:gridCol>
              </a:tblGrid>
              <a:tr h="585057">
                <a:tc>
                  <a:txBody>
                    <a:bodyPr/>
                    <a:lstStyle/>
                    <a:p>
                      <a:r>
                        <a:rPr lang="en-US"/>
                        <a:t>Predictor</a:t>
                      </a:r>
                    </a:p>
                  </a:txBody>
                  <a:tcPr/>
                </a:tc>
                <a:tc>
                  <a:txBody>
                    <a:bodyPr/>
                    <a:lstStyle/>
                    <a:p>
                      <a:r>
                        <a:rPr lang="en-US"/>
                        <a:t>Variables</a:t>
                      </a:r>
                    </a:p>
                  </a:txBody>
                  <a:tcPr/>
                </a:tc>
                <a:tc>
                  <a:txBody>
                    <a:bodyPr/>
                    <a:lstStyle/>
                    <a:p>
                      <a:r>
                        <a:rPr lang="en-US"/>
                        <a:t>Adj R-Squared</a:t>
                      </a:r>
                    </a:p>
                  </a:txBody>
                  <a:tcPr/>
                </a:tc>
                <a:tc>
                  <a:txBody>
                    <a:bodyPr/>
                    <a:lstStyle/>
                    <a:p>
                      <a:r>
                        <a:rPr lang="en-US"/>
                        <a:t>Optimal BIC</a:t>
                      </a:r>
                    </a:p>
                  </a:txBody>
                  <a:tcPr/>
                </a:tc>
                <a:tc>
                  <a:txBody>
                    <a:bodyPr/>
                    <a:lstStyle/>
                    <a:p>
                      <a:r>
                        <a:rPr lang="en-US"/>
                        <a:t>Ljung-box</a:t>
                      </a:r>
                    </a:p>
                  </a:txBody>
                  <a:tcPr/>
                </a:tc>
                <a:tc>
                  <a:txBody>
                    <a:bodyPr/>
                    <a:lstStyle/>
                    <a:p>
                      <a:r>
                        <a:rPr lang="en-US"/>
                        <a:t>Heteroscedasticity</a:t>
                      </a:r>
                    </a:p>
                  </a:txBody>
                  <a:tcPr/>
                </a:tc>
                <a:extLst>
                  <a:ext uri="{0D108BD9-81ED-4DB2-BD59-A6C34878D82A}">
                    <a16:rowId xmlns:a16="http://schemas.microsoft.com/office/drawing/2014/main" val="3139021698"/>
                  </a:ext>
                </a:extLst>
              </a:tr>
              <a:tr h="1860242">
                <a:tc>
                  <a:txBody>
                    <a:bodyPr/>
                    <a:lstStyle/>
                    <a:p>
                      <a:r>
                        <a:rPr lang="en-US"/>
                        <a:t>Fertility Rate</a:t>
                      </a:r>
                    </a:p>
                  </a:txBody>
                  <a:tcPr/>
                </a:tc>
                <a:tc>
                  <a:txBody>
                    <a:bodyPr/>
                    <a:lstStyle/>
                    <a:p>
                      <a:r>
                        <a:rPr lang="en-US" sz="1800" kern="1200">
                          <a:solidFill>
                            <a:schemeClr val="dk1"/>
                          </a:solidFill>
                          <a:effectLst/>
                          <a:latin typeface="+mn-lt"/>
                          <a:ea typeface="+mn-ea"/>
                          <a:cs typeface="+mn-cs"/>
                        </a:rPr>
                        <a:t>Bachelors for both genders, Education rate per pupil, Marriage age of women, transformed Women in Labor Force, and Contraceptive rate  Transformed</a:t>
                      </a:r>
                      <a:endParaRPr lang="en-US"/>
                    </a:p>
                  </a:txBody>
                  <a:tcPr/>
                </a:tc>
                <a:tc>
                  <a:txBody>
                    <a:bodyPr/>
                    <a:lstStyle/>
                    <a:p>
                      <a:r>
                        <a:rPr lang="en-US"/>
                        <a:t>0.999</a:t>
                      </a:r>
                    </a:p>
                  </a:txBody>
                  <a:tcPr/>
                </a:tc>
                <a:tc>
                  <a:txBody>
                    <a:bodyPr/>
                    <a:lstStyle/>
                    <a:p>
                      <a:r>
                        <a:rPr lang="en-US"/>
                        <a:t>-128.722</a:t>
                      </a:r>
                    </a:p>
                  </a:txBody>
                  <a:tcPr/>
                </a:tc>
                <a:tc>
                  <a:txBody>
                    <a:bodyPr/>
                    <a:lstStyle/>
                    <a:p>
                      <a:r>
                        <a:rPr lang="en-US" sz="1800" b="0" i="0" kern="1200">
                          <a:solidFill>
                            <a:schemeClr val="dk1"/>
                          </a:solidFill>
                          <a:effectLst/>
                          <a:latin typeface="+mn-lt"/>
                          <a:ea typeface="+mn-ea"/>
                          <a:cs typeface="+mn-cs"/>
                        </a:rPr>
                        <a:t>1.012 e-8</a:t>
                      </a:r>
                      <a:endParaRPr lang="en-US"/>
                    </a:p>
                  </a:txBody>
                  <a:tcPr/>
                </a:tc>
                <a:tc>
                  <a:txBody>
                    <a:bodyPr/>
                    <a:lstStyle/>
                    <a:p>
                      <a:r>
                        <a:rPr lang="en-US"/>
                        <a:t>0.000019</a:t>
                      </a:r>
                    </a:p>
                  </a:txBody>
                  <a:tcPr/>
                </a:tc>
                <a:extLst>
                  <a:ext uri="{0D108BD9-81ED-4DB2-BD59-A6C34878D82A}">
                    <a16:rowId xmlns:a16="http://schemas.microsoft.com/office/drawing/2014/main" val="1519400382"/>
                  </a:ext>
                </a:extLst>
              </a:tr>
              <a:tr h="1860242">
                <a:tc>
                  <a:txBody>
                    <a:bodyPr/>
                    <a:lstStyle/>
                    <a:p>
                      <a:r>
                        <a:rPr lang="en-US"/>
                        <a:t>Life Expectancy</a:t>
                      </a:r>
                    </a:p>
                  </a:txBody>
                  <a:tcPr/>
                </a:tc>
                <a:tc>
                  <a:txBody>
                    <a:bodyPr/>
                    <a:lstStyle/>
                    <a:p>
                      <a:r>
                        <a:rPr lang="en-US" sz="1800" kern="1200">
                          <a:solidFill>
                            <a:schemeClr val="dk1"/>
                          </a:solidFill>
                          <a:effectLst/>
                          <a:latin typeface="+mn-lt"/>
                          <a:ea typeface="+mn-ea"/>
                          <a:cs typeface="+mn-cs"/>
                        </a:rPr>
                        <a:t>Bachelor’s degree for both genders, Gross Domestic Product per capita, and transformed Women in the Labor Force</a:t>
                      </a:r>
                      <a:endParaRPr lang="en-US"/>
                    </a:p>
                  </a:txBody>
                  <a:tcPr/>
                </a:tc>
                <a:tc>
                  <a:txBody>
                    <a:bodyPr/>
                    <a:lstStyle/>
                    <a:p>
                      <a:r>
                        <a:rPr lang="en-US"/>
                        <a:t>0.999</a:t>
                      </a:r>
                    </a:p>
                  </a:txBody>
                  <a:tcPr/>
                </a:tc>
                <a:tc>
                  <a:txBody>
                    <a:bodyPr/>
                    <a:lstStyle/>
                    <a:p>
                      <a:r>
                        <a:rPr lang="en-US"/>
                        <a:t>190.964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dk1"/>
                          </a:solidFill>
                          <a:effectLst/>
                          <a:latin typeface="+mn-lt"/>
                          <a:ea typeface="+mn-ea"/>
                          <a:cs typeface="+mn-cs"/>
                        </a:rPr>
                        <a:t>2.611 e-12</a:t>
                      </a:r>
                      <a:endParaRPr lang="en-US"/>
                    </a:p>
                    <a:p>
                      <a:endParaRPr lang="en-US"/>
                    </a:p>
                  </a:txBody>
                  <a:tcPr/>
                </a:tc>
                <a:tc>
                  <a:txBody>
                    <a:bodyPr/>
                    <a:lstStyle/>
                    <a:p>
                      <a:r>
                        <a:rPr lang="en-US"/>
                        <a:t>0.000013</a:t>
                      </a:r>
                    </a:p>
                  </a:txBody>
                  <a:tcPr/>
                </a:tc>
                <a:extLst>
                  <a:ext uri="{0D108BD9-81ED-4DB2-BD59-A6C34878D82A}">
                    <a16:rowId xmlns:a16="http://schemas.microsoft.com/office/drawing/2014/main" val="4011132384"/>
                  </a:ext>
                </a:extLst>
              </a:tr>
            </a:tbl>
          </a:graphicData>
        </a:graphic>
      </p:graphicFrame>
      <p:sp>
        <p:nvSpPr>
          <p:cNvPr id="4" name="Title 1">
            <a:extLst>
              <a:ext uri="{FF2B5EF4-FFF2-40B4-BE49-F238E27FC236}">
                <a16:creationId xmlns:a16="http://schemas.microsoft.com/office/drawing/2014/main" id="{14DD5664-6843-2631-4030-309E5074BAF1}"/>
              </a:ext>
            </a:extLst>
          </p:cNvPr>
          <p:cNvSpPr>
            <a:spLocks noGrp="1"/>
          </p:cNvSpPr>
          <p:nvPr>
            <p:ph type="title"/>
          </p:nvPr>
        </p:nvSpPr>
        <p:spPr>
          <a:xfrm>
            <a:off x="1097768" y="165165"/>
            <a:ext cx="9957994" cy="1316736"/>
          </a:xfrm>
        </p:spPr>
        <p:txBody>
          <a:bodyPr>
            <a:normAutofit/>
          </a:bodyPr>
          <a:lstStyle/>
          <a:p>
            <a:r>
              <a:rPr lang="en-US"/>
              <a:t>Testing Variables and Linear Models</a:t>
            </a:r>
          </a:p>
        </p:txBody>
      </p:sp>
      <p:cxnSp>
        <p:nvCxnSpPr>
          <p:cNvPr id="12" name="Straight Connector 11">
            <a:extLst>
              <a:ext uri="{FF2B5EF4-FFF2-40B4-BE49-F238E27FC236}">
                <a16:creationId xmlns:a16="http://schemas.microsoft.com/office/drawing/2014/main" id="{BEE6E7CB-445F-E1A7-6848-5B2221A47442}"/>
              </a:ext>
            </a:extLst>
          </p:cNvPr>
          <p:cNvCxnSpPr>
            <a:cxnSpLocks/>
          </p:cNvCxnSpPr>
          <p:nvPr/>
        </p:nvCxnSpPr>
        <p:spPr>
          <a:xfrm>
            <a:off x="803429" y="921192"/>
            <a:ext cx="105466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489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D75E95-33E1-6447-0DA8-41FA4836EA2F}"/>
              </a:ext>
            </a:extLst>
          </p:cNvPr>
          <p:cNvSpPr>
            <a:spLocks noGrp="1"/>
          </p:cNvSpPr>
          <p:nvPr>
            <p:ph type="title"/>
          </p:nvPr>
        </p:nvSpPr>
        <p:spPr>
          <a:xfrm>
            <a:off x="700087" y="909638"/>
            <a:ext cx="10691813" cy="1155618"/>
          </a:xfrm>
        </p:spPr>
        <p:txBody>
          <a:bodyPr>
            <a:normAutofit/>
          </a:bodyPr>
          <a:lstStyle/>
          <a:p>
            <a:r>
              <a:rPr lang="en-US"/>
              <a:t>Vector autoregression model (VAR)</a:t>
            </a:r>
          </a:p>
        </p:txBody>
      </p:sp>
      <p:cxnSp>
        <p:nvCxnSpPr>
          <p:cNvPr id="12" name="Straight Connector 11">
            <a:extLst>
              <a:ext uri="{FF2B5EF4-FFF2-40B4-BE49-F238E27FC236}">
                <a16:creationId xmlns:a16="http://schemas.microsoft.com/office/drawing/2014/main" id="{AAD0195E-7F27-4D06-9427-0C121D721A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D74C2FC-3228-4FC1-B97B-87AD35508D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Rectangle 1">
            <a:extLst>
              <a:ext uri="{FF2B5EF4-FFF2-40B4-BE49-F238E27FC236}">
                <a16:creationId xmlns:a16="http://schemas.microsoft.com/office/drawing/2014/main" id="{05AD2986-AB27-F119-D62B-2852E15F9321}"/>
              </a:ext>
            </a:extLst>
          </p:cNvPr>
          <p:cNvGraphicFramePr>
            <a:graphicFrameLocks noGrp="1"/>
          </p:cNvGraphicFramePr>
          <p:nvPr>
            <p:ph idx="1"/>
            <p:extLst>
              <p:ext uri="{D42A27DB-BD31-4B8C-83A1-F6EECF244321}">
                <p14:modId xmlns:p14="http://schemas.microsoft.com/office/powerpoint/2010/main" val="340432440"/>
              </p:ext>
            </p:extLst>
          </p:nvPr>
        </p:nvGraphicFramePr>
        <p:xfrm>
          <a:off x="700088" y="2222500"/>
          <a:ext cx="10691812" cy="3740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4809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EF271F8-89B8-B8C7-4A23-10D70456CF03}"/>
              </a:ext>
            </a:extLst>
          </p:cNvPr>
          <p:cNvSpPr/>
          <p:nvPr/>
        </p:nvSpPr>
        <p:spPr>
          <a:xfrm>
            <a:off x="710214" y="5974673"/>
            <a:ext cx="11194741" cy="230819"/>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EACCEF-791F-8230-5977-CA637200E595}"/>
              </a:ext>
            </a:extLst>
          </p:cNvPr>
          <p:cNvSpPr>
            <a:spLocks noGrp="1"/>
          </p:cNvSpPr>
          <p:nvPr>
            <p:ph type="title"/>
          </p:nvPr>
        </p:nvSpPr>
        <p:spPr>
          <a:xfrm>
            <a:off x="800100" y="961633"/>
            <a:ext cx="10691265" cy="1307592"/>
          </a:xfrm>
        </p:spPr>
        <p:txBody>
          <a:bodyPr/>
          <a:lstStyle/>
          <a:p>
            <a:r>
              <a:rPr lang="en-US"/>
              <a:t>Error in Predicting Our Known 30 years</a:t>
            </a:r>
          </a:p>
        </p:txBody>
      </p:sp>
      <p:graphicFrame>
        <p:nvGraphicFramePr>
          <p:cNvPr id="7" name="Table 6">
            <a:extLst>
              <a:ext uri="{FF2B5EF4-FFF2-40B4-BE49-F238E27FC236}">
                <a16:creationId xmlns:a16="http://schemas.microsoft.com/office/drawing/2014/main" id="{81BE48B3-C9F5-CA4F-C3F9-16576649A748}"/>
              </a:ext>
            </a:extLst>
          </p:cNvPr>
          <p:cNvGraphicFramePr>
            <a:graphicFrameLocks noGrp="1"/>
          </p:cNvGraphicFramePr>
          <p:nvPr>
            <p:extLst>
              <p:ext uri="{D42A27DB-BD31-4B8C-83A1-F6EECF244321}">
                <p14:modId xmlns:p14="http://schemas.microsoft.com/office/powerpoint/2010/main" val="3844861446"/>
              </p:ext>
            </p:extLst>
          </p:nvPr>
        </p:nvGraphicFramePr>
        <p:xfrm>
          <a:off x="826946" y="1790470"/>
          <a:ext cx="10977016" cy="1607938"/>
        </p:xfrm>
        <a:graphic>
          <a:graphicData uri="http://schemas.openxmlformats.org/drawingml/2006/table">
            <a:tbl>
              <a:tblPr firstRow="1" bandRow="1">
                <a:tableStyleId>{21E4AEA4-8DFA-4A89-87EB-49C32662AFE0}</a:tableStyleId>
              </a:tblPr>
              <a:tblGrid>
                <a:gridCol w="2744254">
                  <a:extLst>
                    <a:ext uri="{9D8B030D-6E8A-4147-A177-3AD203B41FA5}">
                      <a16:colId xmlns:a16="http://schemas.microsoft.com/office/drawing/2014/main" val="420240507"/>
                    </a:ext>
                  </a:extLst>
                </a:gridCol>
                <a:gridCol w="2744254">
                  <a:extLst>
                    <a:ext uri="{9D8B030D-6E8A-4147-A177-3AD203B41FA5}">
                      <a16:colId xmlns:a16="http://schemas.microsoft.com/office/drawing/2014/main" val="3481165080"/>
                    </a:ext>
                  </a:extLst>
                </a:gridCol>
                <a:gridCol w="2744254">
                  <a:extLst>
                    <a:ext uri="{9D8B030D-6E8A-4147-A177-3AD203B41FA5}">
                      <a16:colId xmlns:a16="http://schemas.microsoft.com/office/drawing/2014/main" val="420800456"/>
                    </a:ext>
                  </a:extLst>
                </a:gridCol>
                <a:gridCol w="2744254">
                  <a:extLst>
                    <a:ext uri="{9D8B030D-6E8A-4147-A177-3AD203B41FA5}">
                      <a16:colId xmlns:a16="http://schemas.microsoft.com/office/drawing/2014/main" val="1099133890"/>
                    </a:ext>
                  </a:extLst>
                </a:gridCol>
              </a:tblGrid>
              <a:tr h="633564">
                <a:tc>
                  <a:txBody>
                    <a:bodyPr/>
                    <a:lstStyle/>
                    <a:p>
                      <a:r>
                        <a:rPr lang="en-US"/>
                        <a:t>Predictor</a:t>
                      </a:r>
                    </a:p>
                  </a:txBody>
                  <a:tcPr/>
                </a:tc>
                <a:tc>
                  <a:txBody>
                    <a:bodyPr/>
                    <a:lstStyle/>
                    <a:p>
                      <a:r>
                        <a:rPr lang="en-US"/>
                        <a:t>Max Relative Error</a:t>
                      </a:r>
                    </a:p>
                  </a:txBody>
                  <a:tcPr/>
                </a:tc>
                <a:tc>
                  <a:txBody>
                    <a:bodyPr/>
                    <a:lstStyle/>
                    <a:p>
                      <a:r>
                        <a:rPr lang="en-US"/>
                        <a:t>Max Percentage Error</a:t>
                      </a:r>
                    </a:p>
                  </a:txBody>
                  <a:tcPr/>
                </a:tc>
                <a:tc>
                  <a:txBody>
                    <a:bodyPr/>
                    <a:lstStyle/>
                    <a:p>
                      <a:r>
                        <a:rPr lang="en-US"/>
                        <a:t>Max Absolute Error</a:t>
                      </a:r>
                    </a:p>
                  </a:txBody>
                  <a:tcPr/>
                </a:tc>
                <a:extLst>
                  <a:ext uri="{0D108BD9-81ED-4DB2-BD59-A6C34878D82A}">
                    <a16:rowId xmlns:a16="http://schemas.microsoft.com/office/drawing/2014/main" val="922575888"/>
                  </a:ext>
                </a:extLst>
              </a:tr>
              <a:tr h="505388">
                <a:tc>
                  <a:txBody>
                    <a:bodyPr/>
                    <a:lstStyle/>
                    <a:p>
                      <a:r>
                        <a:rPr lang="en-US"/>
                        <a:t>Fertility</a:t>
                      </a:r>
                    </a:p>
                  </a:txBody>
                  <a:tcPr/>
                </a:tc>
                <a:tc>
                  <a:txBody>
                    <a:bodyPr/>
                    <a:lstStyle/>
                    <a:p>
                      <a:r>
                        <a:rPr lang="en-US" dirty="0"/>
                        <a:t>0.040</a:t>
                      </a:r>
                    </a:p>
                  </a:txBody>
                  <a:tcPr/>
                </a:tc>
                <a:tc>
                  <a:txBody>
                    <a:bodyPr/>
                    <a:lstStyle/>
                    <a:p>
                      <a:r>
                        <a:rPr lang="en-US"/>
                        <a:t>4.019%</a:t>
                      </a:r>
                    </a:p>
                  </a:txBody>
                  <a:tcPr/>
                </a:tc>
                <a:tc>
                  <a:txBody>
                    <a:bodyPr/>
                    <a:lstStyle/>
                    <a:p>
                      <a:r>
                        <a:rPr lang="en-US"/>
                        <a:t>0.082</a:t>
                      </a:r>
                    </a:p>
                  </a:txBody>
                  <a:tcPr/>
                </a:tc>
                <a:extLst>
                  <a:ext uri="{0D108BD9-81ED-4DB2-BD59-A6C34878D82A}">
                    <a16:rowId xmlns:a16="http://schemas.microsoft.com/office/drawing/2014/main" val="358397074"/>
                  </a:ext>
                </a:extLst>
              </a:tr>
              <a:tr h="468986">
                <a:tc>
                  <a:txBody>
                    <a:bodyPr/>
                    <a:lstStyle/>
                    <a:p>
                      <a:r>
                        <a:rPr lang="en-US"/>
                        <a:t>Life Expectancy</a:t>
                      </a:r>
                    </a:p>
                  </a:txBody>
                  <a:tcPr/>
                </a:tc>
                <a:tc>
                  <a:txBody>
                    <a:bodyPr/>
                    <a:lstStyle/>
                    <a:p>
                      <a:r>
                        <a:rPr lang="en-US"/>
                        <a:t>0.009</a:t>
                      </a:r>
                    </a:p>
                  </a:txBody>
                  <a:tcPr/>
                </a:tc>
                <a:tc>
                  <a:txBody>
                    <a:bodyPr/>
                    <a:lstStyle/>
                    <a:p>
                      <a:r>
                        <a:rPr lang="en-US"/>
                        <a:t>0.904%</a:t>
                      </a:r>
                    </a:p>
                  </a:txBody>
                  <a:tcPr/>
                </a:tc>
                <a:tc>
                  <a:txBody>
                    <a:bodyPr/>
                    <a:lstStyle/>
                    <a:p>
                      <a:r>
                        <a:rPr lang="en-US" dirty="0"/>
                        <a:t>0.714</a:t>
                      </a:r>
                    </a:p>
                  </a:txBody>
                  <a:tcPr/>
                </a:tc>
                <a:extLst>
                  <a:ext uri="{0D108BD9-81ED-4DB2-BD59-A6C34878D82A}">
                    <a16:rowId xmlns:a16="http://schemas.microsoft.com/office/drawing/2014/main" val="3771894600"/>
                  </a:ext>
                </a:extLst>
              </a:tr>
            </a:tbl>
          </a:graphicData>
        </a:graphic>
      </p:graphicFrame>
      <p:pic>
        <p:nvPicPr>
          <p:cNvPr id="9" name="Picture 8">
            <a:extLst>
              <a:ext uri="{FF2B5EF4-FFF2-40B4-BE49-F238E27FC236}">
                <a16:creationId xmlns:a16="http://schemas.microsoft.com/office/drawing/2014/main" id="{108C2846-550A-87A5-2DA3-15371AFCE0B5}"/>
              </a:ext>
            </a:extLst>
          </p:cNvPr>
          <p:cNvPicPr>
            <a:picLocks noChangeAspect="1"/>
          </p:cNvPicPr>
          <p:nvPr/>
        </p:nvPicPr>
        <p:blipFill>
          <a:blip r:embed="rId2">
            <a:alphaModFix/>
          </a:blip>
          <a:stretch>
            <a:fillRect/>
          </a:stretch>
        </p:blipFill>
        <p:spPr>
          <a:xfrm>
            <a:off x="2348721" y="3541797"/>
            <a:ext cx="3691524" cy="2758928"/>
          </a:xfrm>
          <a:prstGeom prst="rect">
            <a:avLst/>
          </a:prstGeom>
        </p:spPr>
      </p:pic>
      <p:pic>
        <p:nvPicPr>
          <p:cNvPr id="11" name="Picture 10">
            <a:extLst>
              <a:ext uri="{FF2B5EF4-FFF2-40B4-BE49-F238E27FC236}">
                <a16:creationId xmlns:a16="http://schemas.microsoft.com/office/drawing/2014/main" id="{CF80D058-AB1C-182E-40A5-5536F1E7E726}"/>
              </a:ext>
            </a:extLst>
          </p:cNvPr>
          <p:cNvPicPr>
            <a:picLocks noChangeAspect="1"/>
          </p:cNvPicPr>
          <p:nvPr/>
        </p:nvPicPr>
        <p:blipFill>
          <a:blip r:embed="rId3">
            <a:alphaModFix/>
          </a:blip>
          <a:stretch>
            <a:fillRect/>
          </a:stretch>
        </p:blipFill>
        <p:spPr>
          <a:xfrm>
            <a:off x="6185226" y="3555672"/>
            <a:ext cx="3745179" cy="2758927"/>
          </a:xfrm>
          <a:prstGeom prst="rect">
            <a:avLst/>
          </a:prstGeom>
        </p:spPr>
      </p:pic>
    </p:spTree>
    <p:extLst>
      <p:ext uri="{BB962C8B-B14F-4D97-AF65-F5344CB8AC3E}">
        <p14:creationId xmlns:p14="http://schemas.microsoft.com/office/powerpoint/2010/main" val="892738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28F366-6AD2-7C56-BA2F-07BBE3694E63}"/>
              </a:ext>
            </a:extLst>
          </p:cNvPr>
          <p:cNvSpPr>
            <a:spLocks noGrp="1"/>
          </p:cNvSpPr>
          <p:nvPr>
            <p:ph type="title"/>
          </p:nvPr>
        </p:nvSpPr>
        <p:spPr>
          <a:xfrm>
            <a:off x="704088" y="914399"/>
            <a:ext cx="5239272" cy="1621147"/>
          </a:xfrm>
        </p:spPr>
        <p:txBody>
          <a:bodyPr>
            <a:normAutofit/>
          </a:bodyPr>
          <a:lstStyle/>
          <a:p>
            <a:r>
              <a:rPr lang="en-US"/>
              <a:t>Final Testing to Confirm Best model</a:t>
            </a:r>
          </a:p>
        </p:txBody>
      </p:sp>
      <p:cxnSp>
        <p:nvCxnSpPr>
          <p:cNvPr id="11" name="Straight Connector 1">
            <a:extLst>
              <a:ext uri="{FF2B5EF4-FFF2-40B4-BE49-F238E27FC236}">
                <a16:creationId xmlns:a16="http://schemas.microsoft.com/office/drawing/2014/main" id="{7D3DF08D-8EDA-0FB3-59D9-B692F2ADD1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E00FA4-F871-1553-17BC-0C100E75ECE9}"/>
              </a:ext>
            </a:extLst>
          </p:cNvPr>
          <p:cNvSpPr>
            <a:spLocks noGrp="1"/>
          </p:cNvSpPr>
          <p:nvPr>
            <p:ph idx="1"/>
          </p:nvPr>
        </p:nvSpPr>
        <p:spPr>
          <a:xfrm>
            <a:off x="6346176" y="1784411"/>
            <a:ext cx="5138688" cy="3959442"/>
          </a:xfrm>
        </p:spPr>
        <p:txBody>
          <a:bodyPr>
            <a:normAutofit/>
          </a:bodyPr>
          <a:lstStyle/>
          <a:p>
            <a:pPr marL="0" indent="0">
              <a:buNone/>
            </a:pPr>
            <a:r>
              <a:rPr lang="en-US"/>
              <a:t>The VAR model captures fertility rate dynamics well, with strong residual diagnostics. While some volatility is present, the model remains strong for forecasting fertility trends.</a:t>
            </a:r>
          </a:p>
          <a:p>
            <a:pPr marL="0" indent="0">
              <a:buNone/>
            </a:pPr>
            <a:endParaRPr lang="en-US" i="1"/>
          </a:p>
          <a:p>
            <a:pPr marL="0" indent="0">
              <a:buNone/>
            </a:pPr>
            <a:r>
              <a:rPr lang="en-US"/>
              <a:t>The VAR model for life expectancy is statistically sound and well-suited for forecasting, despite mild volatility in residuals.</a:t>
            </a:r>
            <a:endParaRPr lang="en-US" i="1"/>
          </a:p>
        </p:txBody>
      </p:sp>
      <p:graphicFrame>
        <p:nvGraphicFramePr>
          <p:cNvPr id="4" name="Table 3">
            <a:extLst>
              <a:ext uri="{FF2B5EF4-FFF2-40B4-BE49-F238E27FC236}">
                <a16:creationId xmlns:a16="http://schemas.microsoft.com/office/drawing/2014/main" id="{267294F6-F607-5816-0D10-2388C06EBD04}"/>
              </a:ext>
            </a:extLst>
          </p:cNvPr>
          <p:cNvGraphicFramePr>
            <a:graphicFrameLocks noGrp="1"/>
          </p:cNvGraphicFramePr>
          <p:nvPr>
            <p:extLst>
              <p:ext uri="{D42A27DB-BD31-4B8C-83A1-F6EECF244321}">
                <p14:modId xmlns:p14="http://schemas.microsoft.com/office/powerpoint/2010/main" val="4176980520"/>
              </p:ext>
            </p:extLst>
          </p:nvPr>
        </p:nvGraphicFramePr>
        <p:xfrm>
          <a:off x="804672" y="3240059"/>
          <a:ext cx="5379562" cy="2355020"/>
        </p:xfrm>
        <a:graphic>
          <a:graphicData uri="http://schemas.openxmlformats.org/drawingml/2006/table">
            <a:tbl>
              <a:tblPr firstRow="1" bandRow="1">
                <a:tableStyleId>{21E4AEA4-8DFA-4A89-87EB-49C32662AFE0}</a:tableStyleId>
              </a:tblPr>
              <a:tblGrid>
                <a:gridCol w="2353404">
                  <a:extLst>
                    <a:ext uri="{9D8B030D-6E8A-4147-A177-3AD203B41FA5}">
                      <a16:colId xmlns:a16="http://schemas.microsoft.com/office/drawing/2014/main" val="2598529270"/>
                    </a:ext>
                  </a:extLst>
                </a:gridCol>
                <a:gridCol w="1546894">
                  <a:extLst>
                    <a:ext uri="{9D8B030D-6E8A-4147-A177-3AD203B41FA5}">
                      <a16:colId xmlns:a16="http://schemas.microsoft.com/office/drawing/2014/main" val="1028285734"/>
                    </a:ext>
                  </a:extLst>
                </a:gridCol>
                <a:gridCol w="1479264">
                  <a:extLst>
                    <a:ext uri="{9D8B030D-6E8A-4147-A177-3AD203B41FA5}">
                      <a16:colId xmlns:a16="http://schemas.microsoft.com/office/drawing/2014/main" val="3485313961"/>
                    </a:ext>
                  </a:extLst>
                </a:gridCol>
              </a:tblGrid>
              <a:tr h="655156">
                <a:tc>
                  <a:txBody>
                    <a:bodyPr/>
                    <a:lstStyle/>
                    <a:p>
                      <a:r>
                        <a:rPr lang="en-US" sz="1700"/>
                        <a:t>Test</a:t>
                      </a:r>
                    </a:p>
                  </a:txBody>
                  <a:tcPr marL="88534" marR="88534" marT="44267" marB="44267"/>
                </a:tc>
                <a:tc>
                  <a:txBody>
                    <a:bodyPr/>
                    <a:lstStyle/>
                    <a:p>
                      <a:r>
                        <a:rPr lang="en-US" sz="1700"/>
                        <a:t>Fertility Rate</a:t>
                      </a:r>
                    </a:p>
                  </a:txBody>
                  <a:tcPr marL="88534" marR="88534" marT="44267" marB="44267"/>
                </a:tc>
                <a:tc>
                  <a:txBody>
                    <a:bodyPr/>
                    <a:lstStyle/>
                    <a:p>
                      <a:r>
                        <a:rPr lang="en-US" sz="1700"/>
                        <a:t>Life Expectancy</a:t>
                      </a:r>
                    </a:p>
                  </a:txBody>
                  <a:tcPr marL="88534" marR="88534" marT="44267" marB="44267"/>
                </a:tc>
                <a:extLst>
                  <a:ext uri="{0D108BD9-81ED-4DB2-BD59-A6C34878D82A}">
                    <a16:rowId xmlns:a16="http://schemas.microsoft.com/office/drawing/2014/main" val="2725370763"/>
                  </a:ext>
                </a:extLst>
              </a:tr>
              <a:tr h="655156">
                <a:tc>
                  <a:txBody>
                    <a:bodyPr/>
                    <a:lstStyle/>
                    <a:p>
                      <a:r>
                        <a:rPr lang="en-US" sz="1700"/>
                        <a:t>Normality Assumption</a:t>
                      </a:r>
                    </a:p>
                  </a:txBody>
                  <a:tcPr marL="88534" marR="88534" marT="44267" marB="442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0.553</a:t>
                      </a:r>
                      <a:endParaRPr lang="en-US" sz="1700" i="1"/>
                    </a:p>
                  </a:txBody>
                  <a:tcPr marL="88534" marR="88534" marT="44267" marB="442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0.563</a:t>
                      </a:r>
                      <a:endParaRPr lang="en-US" sz="1700" i="1"/>
                    </a:p>
                  </a:txBody>
                  <a:tcPr marL="88534" marR="88534" marT="44267" marB="44267"/>
                </a:tc>
                <a:extLst>
                  <a:ext uri="{0D108BD9-81ED-4DB2-BD59-A6C34878D82A}">
                    <a16:rowId xmlns:a16="http://schemas.microsoft.com/office/drawing/2014/main" val="4172776590"/>
                  </a:ext>
                </a:extLst>
              </a:tr>
              <a:tr h="655156">
                <a:tc>
                  <a:txBody>
                    <a:bodyPr/>
                    <a:lstStyle/>
                    <a:p>
                      <a:r>
                        <a:rPr lang="en-US" sz="1700"/>
                        <a:t>No Autocorrelation</a:t>
                      </a:r>
                    </a:p>
                  </a:txBody>
                  <a:tcPr marL="88534" marR="88534" marT="44267" marB="442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(lags 1–3) &gt; 0.17</a:t>
                      </a:r>
                      <a:endParaRPr lang="en-US" sz="1700" i="1"/>
                    </a:p>
                  </a:txBody>
                  <a:tcPr marL="88534" marR="88534" marT="44267" marB="442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a:t>(lags 1–3) &gt; 0.6</a:t>
                      </a:r>
                      <a:endParaRPr lang="en-US" sz="1700" i="1"/>
                    </a:p>
                  </a:txBody>
                  <a:tcPr marL="88534" marR="88534" marT="44267" marB="44267"/>
                </a:tc>
                <a:extLst>
                  <a:ext uri="{0D108BD9-81ED-4DB2-BD59-A6C34878D82A}">
                    <a16:rowId xmlns:a16="http://schemas.microsoft.com/office/drawing/2014/main" val="1832352636"/>
                  </a:ext>
                </a:extLst>
              </a:tr>
              <a:tr h="389552">
                <a:tc>
                  <a:txBody>
                    <a:bodyPr/>
                    <a:lstStyle/>
                    <a:p>
                      <a:r>
                        <a:rPr lang="en-US" sz="1700"/>
                        <a:t>Heteroscedasticity</a:t>
                      </a:r>
                    </a:p>
                  </a:txBody>
                  <a:tcPr marL="88534" marR="88534" marT="44267" marB="44267"/>
                </a:tc>
                <a:tc>
                  <a:txBody>
                    <a:bodyPr/>
                    <a:lstStyle/>
                    <a:p>
                      <a:r>
                        <a:rPr lang="en-US" sz="1700"/>
                        <a:t>0.0037</a:t>
                      </a:r>
                    </a:p>
                  </a:txBody>
                  <a:tcPr marL="88534" marR="88534" marT="44267" marB="44267"/>
                </a:tc>
                <a:tc>
                  <a:txBody>
                    <a:bodyPr/>
                    <a:lstStyle/>
                    <a:p>
                      <a:r>
                        <a:rPr lang="en-US" sz="1700"/>
                        <a:t>0.0416</a:t>
                      </a:r>
                    </a:p>
                  </a:txBody>
                  <a:tcPr marL="88534" marR="88534" marT="44267" marB="44267"/>
                </a:tc>
                <a:extLst>
                  <a:ext uri="{0D108BD9-81ED-4DB2-BD59-A6C34878D82A}">
                    <a16:rowId xmlns:a16="http://schemas.microsoft.com/office/drawing/2014/main" val="2266169714"/>
                  </a:ext>
                </a:extLst>
              </a:tr>
            </a:tbl>
          </a:graphicData>
        </a:graphic>
      </p:graphicFrame>
    </p:spTree>
    <p:extLst>
      <p:ext uri="{BB962C8B-B14F-4D97-AF65-F5344CB8AC3E}">
        <p14:creationId xmlns:p14="http://schemas.microsoft.com/office/powerpoint/2010/main" val="2061930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C5CF0F-3FF9-B2CE-EBA6-5F326AC92AD6}"/>
              </a:ext>
            </a:extLst>
          </p:cNvPr>
          <p:cNvSpPr>
            <a:spLocks noGrp="1"/>
          </p:cNvSpPr>
          <p:nvPr>
            <p:ph type="title"/>
          </p:nvPr>
        </p:nvSpPr>
        <p:spPr>
          <a:xfrm>
            <a:off x="700087" y="909637"/>
            <a:ext cx="9331679" cy="1307592"/>
          </a:xfrm>
        </p:spPr>
        <p:txBody>
          <a:bodyPr>
            <a:normAutofit/>
          </a:bodyPr>
          <a:lstStyle/>
          <a:p>
            <a:pPr>
              <a:lnSpc>
                <a:spcPct val="90000"/>
              </a:lnSpc>
            </a:pPr>
            <a:r>
              <a:rPr lang="en-US"/>
              <a:t>Predicting The next 50 Years</a:t>
            </a:r>
          </a:p>
        </p:txBody>
      </p:sp>
      <p:cxnSp>
        <p:nvCxnSpPr>
          <p:cNvPr id="20" name="Straight Connector 19">
            <a:extLst>
              <a:ext uri="{FF2B5EF4-FFF2-40B4-BE49-F238E27FC236}">
                <a16:creationId xmlns:a16="http://schemas.microsoft.com/office/drawing/2014/main" id="{8E813B4C-6731-0B72-5252-A79AB0E20B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3900"/>
            <a:ext cx="1058875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D486F1D4-1585-1F1D-5AAC-4ADDA5F2C710}"/>
              </a:ext>
            </a:extLst>
          </p:cNvPr>
          <p:cNvSpPr>
            <a:spLocks noGrp="1" noChangeArrowheads="1"/>
          </p:cNvSpPr>
          <p:nvPr>
            <p:ph idx="1"/>
          </p:nvPr>
        </p:nvSpPr>
        <p:spPr bwMode="auto">
          <a:xfrm>
            <a:off x="835934" y="1792432"/>
            <a:ext cx="4952355" cy="2028731"/>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50-year forecast of Fertility Rate: </a:t>
            </a:r>
          </a:p>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1.786493, 1.789515, 1.790966, … 1.640763, 1.636120, 1.631463, 1.626789, 1.622093</a:t>
            </a:r>
          </a:p>
          <a:p>
            <a:pPr marL="0" marR="0" lvl="0" indent="0" defTabSz="914400" rtl="0" eaLnBrk="0" fontAlgn="base" latinLnBrk="0" hangingPunct="0">
              <a:spcBef>
                <a:spcPct val="0"/>
              </a:spcBef>
              <a:spcAft>
                <a:spcPts val="600"/>
              </a:spcAft>
              <a:buClrTx/>
              <a:buSzTx/>
              <a:buFontTx/>
              <a:buNone/>
              <a:tabLst/>
            </a:pPr>
            <a:endParaRPr lang="en-US" altLang="en-US" b="1" dirty="0">
              <a:latin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ts val="600"/>
              </a:spcAft>
              <a:buClrTx/>
              <a:buSzTx/>
              <a:buFontTx/>
              <a:buNone/>
              <a:tabLst/>
            </a:pPr>
            <a:r>
              <a:rPr kumimoji="0" lang="en-US" altLang="en-US" b="1" i="0" u="none" strike="noStrike" cap="none" normalizeH="0" baseline="0" dirty="0">
                <a:ln>
                  <a:noFill/>
                </a:ln>
                <a:effectLst/>
                <a:latin typeface="Times New Roman" panose="02020603050405020304" pitchFamily="18" charset="0"/>
                <a:cs typeface="Times New Roman" panose="02020603050405020304" pitchFamily="18" charset="0"/>
              </a:rPr>
              <a:t>Fertility Rate will reach 1.75 by 2047. </a:t>
            </a:r>
          </a:p>
        </p:txBody>
      </p:sp>
      <p:cxnSp>
        <p:nvCxnSpPr>
          <p:cNvPr id="22" name="Straight Connector 21">
            <a:extLst>
              <a:ext uri="{FF2B5EF4-FFF2-40B4-BE49-F238E27FC236}">
                <a16:creationId xmlns:a16="http://schemas.microsoft.com/office/drawing/2014/main" id="{6E0E8146-6E65-2E6C-0C86-547E3C9254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9065" y="6145599"/>
            <a:ext cx="105828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A112B5AD-992F-EF9A-9382-198CEC153DBA}"/>
              </a:ext>
            </a:extLst>
          </p:cNvPr>
          <p:cNvSpPr txBox="1">
            <a:spLocks noChangeArrowheads="1"/>
          </p:cNvSpPr>
          <p:nvPr/>
        </p:nvSpPr>
        <p:spPr bwMode="auto">
          <a:xfrm>
            <a:off x="6326866" y="1773534"/>
            <a:ext cx="5029200" cy="2583926"/>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rtlCol="0" anchorCtr="0" compatLnSpc="1">
            <a:prstTxWarp prst="textNoShape">
              <a:avLst/>
            </a:prstTxWarp>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spcBef>
                <a:spcPct val="0"/>
              </a:spcBef>
              <a:spcAft>
                <a:spcPts val="600"/>
              </a:spcAft>
              <a:buFontTx/>
              <a:buNone/>
            </a:pPr>
            <a:r>
              <a:rPr lang="en-US" altLang="en-US" dirty="0">
                <a:latin typeface="Times New Roman" panose="02020603050405020304" pitchFamily="18" charset="0"/>
                <a:cs typeface="Times New Roman" panose="02020603050405020304" pitchFamily="18" charset="0"/>
              </a:rPr>
              <a:t>50-year forecast of Life Expectancy:</a:t>
            </a:r>
          </a:p>
          <a:p>
            <a:pPr marL="0" indent="0" eaLnBrk="0" fontAlgn="base" hangingPunct="0">
              <a:spcBef>
                <a:spcPct val="0"/>
              </a:spcBef>
              <a:spcAft>
                <a:spcPts val="600"/>
              </a:spcAft>
              <a:buFontTx/>
              <a:buNone/>
            </a:pPr>
            <a:r>
              <a:rPr lang="en-US" altLang="en-US" dirty="0">
                <a:latin typeface="Times New Roman" panose="02020603050405020304" pitchFamily="18" charset="0"/>
                <a:cs typeface="Times New Roman" panose="02020603050405020304" pitchFamily="18" charset="0"/>
              </a:rPr>
              <a:t>79.196899, 79.311067, 79.446003, … , 83.855930, 83.935940, 84.015404, 84.094327, 84.172714</a:t>
            </a:r>
          </a:p>
          <a:p>
            <a:pPr marL="0" indent="0" eaLnBrk="0" fontAlgn="base" hangingPunct="0">
              <a:spcBef>
                <a:spcPct val="0"/>
              </a:spcBef>
              <a:spcAft>
                <a:spcPts val="600"/>
              </a:spcAft>
              <a:buFontTx/>
              <a:buNone/>
            </a:pPr>
            <a:endParaRPr lang="en-US" altLang="en-US" b="1" dirty="0">
              <a:latin typeface="Times New Roman" panose="02020603050405020304" pitchFamily="18" charset="0"/>
              <a:cs typeface="Times New Roman" panose="02020603050405020304" pitchFamily="18" charset="0"/>
            </a:endParaRPr>
          </a:p>
          <a:p>
            <a:pPr marL="0" indent="0" eaLnBrk="0" fontAlgn="base" hangingPunct="0">
              <a:spcBef>
                <a:spcPct val="0"/>
              </a:spcBef>
              <a:spcAft>
                <a:spcPts val="600"/>
              </a:spcAft>
              <a:buFontTx/>
              <a:buNone/>
            </a:pPr>
            <a:r>
              <a:rPr lang="en-US" altLang="en-US" b="1" dirty="0">
                <a:latin typeface="Times New Roman" panose="02020603050405020304" pitchFamily="18" charset="0"/>
                <a:cs typeface="Times New Roman" panose="02020603050405020304" pitchFamily="18" charset="0"/>
              </a:rPr>
              <a:t>Life expectancy will reach around 84 after 50 years from now.</a:t>
            </a:r>
          </a:p>
        </p:txBody>
      </p:sp>
      <p:pic>
        <p:nvPicPr>
          <p:cNvPr id="5" name="Graphic 4" descr="Rain">
            <a:extLst>
              <a:ext uri="{FF2B5EF4-FFF2-40B4-BE49-F238E27FC236}">
                <a16:creationId xmlns:a16="http://schemas.microsoft.com/office/drawing/2014/main" id="{D773F6A7-01F7-6647-D80D-906C002CFB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70343" y="-48254"/>
            <a:ext cx="1615332" cy="1615332"/>
          </a:xfrm>
          <a:prstGeom prst="rect">
            <a:avLst/>
          </a:prstGeom>
        </p:spPr>
      </p:pic>
      <p:sp>
        <p:nvSpPr>
          <p:cNvPr id="11" name="Rectangle 10">
            <a:extLst>
              <a:ext uri="{FF2B5EF4-FFF2-40B4-BE49-F238E27FC236}">
                <a16:creationId xmlns:a16="http://schemas.microsoft.com/office/drawing/2014/main" id="{EF0D4EDB-B9A5-F3D2-FC14-DE5E8B037C53}"/>
              </a:ext>
            </a:extLst>
          </p:cNvPr>
          <p:cNvSpPr/>
          <p:nvPr/>
        </p:nvSpPr>
        <p:spPr>
          <a:xfrm>
            <a:off x="180976" y="5319989"/>
            <a:ext cx="1181100" cy="1307583"/>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ar chart outline">
            <a:extLst>
              <a:ext uri="{FF2B5EF4-FFF2-40B4-BE49-F238E27FC236}">
                <a16:creationId xmlns:a16="http://schemas.microsoft.com/office/drawing/2014/main" id="{44837C0A-2073-AAB6-4E49-39F3D62811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224" y="5642824"/>
            <a:ext cx="1096851" cy="1096851"/>
          </a:xfrm>
          <a:prstGeom prst="rect">
            <a:avLst/>
          </a:prstGeom>
        </p:spPr>
      </p:pic>
      <p:sp>
        <p:nvSpPr>
          <p:cNvPr id="8" name="TextBox 7">
            <a:extLst>
              <a:ext uri="{FF2B5EF4-FFF2-40B4-BE49-F238E27FC236}">
                <a16:creationId xmlns:a16="http://schemas.microsoft.com/office/drawing/2014/main" id="{19319657-A1A6-C980-91C2-7F67BDC38FB7}"/>
              </a:ext>
            </a:extLst>
          </p:cNvPr>
          <p:cNvSpPr txBox="1"/>
          <p:nvPr/>
        </p:nvSpPr>
        <p:spPr>
          <a:xfrm>
            <a:off x="902935" y="4514383"/>
            <a:ext cx="4572000" cy="1631216"/>
          </a:xfrm>
          <a:prstGeom prst="rect">
            <a:avLst/>
          </a:prstGeom>
          <a:noFill/>
        </p:spPr>
        <p:txBody>
          <a:bodyPr wrap="square">
            <a:spAutoFit/>
          </a:bodyPr>
          <a:lstStyle/>
          <a:p>
            <a:r>
              <a:rPr lang="en-US" sz="2000" dirty="0"/>
              <a:t>According to the Penn Wharton Budget Model, it is expected to decline to approximately 1.6 by the 2060s. Our model forecasts a rate of 1.65 by 2065.</a:t>
            </a:r>
          </a:p>
        </p:txBody>
      </p:sp>
      <p:sp>
        <p:nvSpPr>
          <p:cNvPr id="10" name="TextBox 9">
            <a:extLst>
              <a:ext uri="{FF2B5EF4-FFF2-40B4-BE49-F238E27FC236}">
                <a16:creationId xmlns:a16="http://schemas.microsoft.com/office/drawing/2014/main" id="{49613EFA-D628-26A9-9776-8FE911AF5562}"/>
              </a:ext>
            </a:extLst>
          </p:cNvPr>
          <p:cNvSpPr txBox="1"/>
          <p:nvPr/>
        </p:nvSpPr>
        <p:spPr>
          <a:xfrm>
            <a:off x="6275035" y="4475806"/>
            <a:ext cx="5029200" cy="1631216"/>
          </a:xfrm>
          <a:prstGeom prst="rect">
            <a:avLst/>
          </a:prstGeom>
          <a:noFill/>
        </p:spPr>
        <p:txBody>
          <a:bodyPr wrap="square">
            <a:spAutoFit/>
          </a:bodyPr>
          <a:lstStyle/>
          <a:p>
            <a:r>
              <a:rPr lang="en-US" sz="2000" dirty="0"/>
              <a:t>According to the Institute for Health Metrics and Evaluation, life expectancy in the U.S. is projected to rise by 1.6 years between 2023 and 2035. Our predictions estimate increase of 1.7 years during the same interval.</a:t>
            </a:r>
          </a:p>
        </p:txBody>
      </p:sp>
    </p:spTree>
    <p:extLst>
      <p:ext uri="{BB962C8B-B14F-4D97-AF65-F5344CB8AC3E}">
        <p14:creationId xmlns:p14="http://schemas.microsoft.com/office/powerpoint/2010/main" val="3434006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047442-8723-D81A-2C5C-750306A12D74}"/>
              </a:ext>
            </a:extLst>
          </p:cNvPr>
          <p:cNvSpPr>
            <a:spLocks noGrp="1"/>
          </p:cNvSpPr>
          <p:nvPr>
            <p:ph type="title"/>
          </p:nvPr>
        </p:nvSpPr>
        <p:spPr>
          <a:xfrm>
            <a:off x="3668233" y="914400"/>
            <a:ext cx="7816631" cy="808073"/>
          </a:xfrm>
        </p:spPr>
        <p:txBody>
          <a:bodyPr>
            <a:normAutofit/>
          </a:bodyPr>
          <a:lstStyle/>
          <a:p>
            <a:r>
              <a:rPr lang="en-US"/>
              <a:t>Conclusion</a:t>
            </a:r>
          </a:p>
        </p:txBody>
      </p:sp>
      <p:pic>
        <p:nvPicPr>
          <p:cNvPr id="7" name="Picture 6" descr="Financial graphs on a dark display">
            <a:extLst>
              <a:ext uri="{FF2B5EF4-FFF2-40B4-BE49-F238E27FC236}">
                <a16:creationId xmlns:a16="http://schemas.microsoft.com/office/drawing/2014/main" id="{D3077954-FAB7-9864-2C6B-8AB27EF89583}"/>
              </a:ext>
            </a:extLst>
          </p:cNvPr>
          <p:cNvPicPr>
            <a:picLocks noChangeAspect="1"/>
          </p:cNvPicPr>
          <p:nvPr/>
        </p:nvPicPr>
        <p:blipFill>
          <a:blip r:embed="rId2"/>
          <a:srcRect l="25846" r="31654"/>
          <a:stretch/>
        </p:blipFill>
        <p:spPr>
          <a:xfrm>
            <a:off x="21" y="-1"/>
            <a:ext cx="3450174" cy="6858001"/>
          </a:xfrm>
          <a:prstGeom prst="rect">
            <a:avLst/>
          </a:prstGeom>
        </p:spPr>
      </p:pic>
      <p:cxnSp>
        <p:nvCxnSpPr>
          <p:cNvPr id="13" name="Straight Connector 12">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6871"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2">
            <a:extLst>
              <a:ext uri="{FF2B5EF4-FFF2-40B4-BE49-F238E27FC236}">
                <a16:creationId xmlns:a16="http://schemas.microsoft.com/office/drawing/2014/main" id="{75A31599-FFDB-A073-17F8-C22525955F9A}"/>
              </a:ext>
            </a:extLst>
          </p:cNvPr>
          <p:cNvSpPr>
            <a:spLocks noGrp="1" noChangeArrowheads="1"/>
          </p:cNvSpPr>
          <p:nvPr>
            <p:ph idx="1"/>
          </p:nvPr>
        </p:nvSpPr>
        <p:spPr bwMode="auto">
          <a:xfrm>
            <a:off x="3668233" y="1722473"/>
            <a:ext cx="8410353" cy="450820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eaLnBrk="0" fontAlgn="base" hangingPunct="0">
              <a:lnSpc>
                <a:spcPct val="100000"/>
              </a:lnSpc>
              <a:spcBef>
                <a:spcPct val="0"/>
              </a:spcBef>
              <a:spcAft>
                <a:spcPts val="600"/>
              </a:spcAft>
            </a:pPr>
            <a:r>
              <a:rPr kumimoji="0" lang="en-US" altLang="en-US" i="0" u="none" strike="noStrike" cap="none" normalizeH="0" baseline="0">
                <a:ln>
                  <a:noFill/>
                </a:ln>
                <a:effectLst/>
                <a:latin typeface="Arial" panose="020B0604020202020204" pitchFamily="34" charset="0"/>
              </a:rPr>
              <a:t>Using Vector Autoregressive (VAR) modeling, we effectively analyzed and forecasted trends in fertility rates and life expectancy over time.  </a:t>
            </a:r>
            <a:br>
              <a:rPr kumimoji="0" lang="en-US" altLang="en-US" i="0" u="none" strike="noStrike" cap="none" normalizeH="0" baseline="0">
                <a:ln>
                  <a:noFill/>
                </a:ln>
                <a:effectLst/>
                <a:latin typeface="Arial" panose="020B0604020202020204" pitchFamily="34" charset="0"/>
              </a:rPr>
            </a:br>
            <a:endParaRPr kumimoji="0" lang="en-US" altLang="en-US" i="0" u="none" strike="noStrike" cap="none" normalizeH="0" baseline="0">
              <a:ln>
                <a:noFill/>
              </a:ln>
              <a:effectLst/>
              <a:latin typeface="Arial" panose="020B0604020202020204" pitchFamily="34" charset="0"/>
            </a:endParaRPr>
          </a:p>
          <a:p>
            <a:pPr eaLnBrk="0" fontAlgn="base" hangingPunct="0">
              <a:lnSpc>
                <a:spcPct val="100000"/>
              </a:lnSpc>
              <a:spcBef>
                <a:spcPct val="0"/>
              </a:spcBef>
              <a:spcAft>
                <a:spcPts val="600"/>
              </a:spcAft>
            </a:pPr>
            <a:r>
              <a:rPr kumimoji="0" lang="en-US" altLang="en-US" i="0" u="none" strike="noStrike" cap="none" normalizeH="0" baseline="0">
                <a:ln>
                  <a:noFill/>
                </a:ln>
                <a:effectLst/>
                <a:latin typeface="Arial" panose="020B0604020202020204" pitchFamily="34" charset="0"/>
              </a:rPr>
              <a:t>Residual diagnostics validated the strong statistical performance of both models, showing normal distribution and low autocorrelation.  </a:t>
            </a:r>
            <a:br>
              <a:rPr kumimoji="0" lang="en-US" altLang="en-US" i="0" u="none" strike="noStrike" cap="none" normalizeH="0" baseline="0">
                <a:ln>
                  <a:noFill/>
                </a:ln>
                <a:effectLst/>
                <a:latin typeface="Arial" panose="020B0604020202020204" pitchFamily="34" charset="0"/>
              </a:rPr>
            </a:br>
            <a:endParaRPr kumimoji="0" lang="en-US" altLang="en-US" i="0" u="none" strike="noStrike" cap="none" normalizeH="0" baseline="0">
              <a:ln>
                <a:noFill/>
              </a:ln>
              <a:effectLst/>
              <a:latin typeface="Arial" panose="020B0604020202020204" pitchFamily="34" charset="0"/>
            </a:endParaRPr>
          </a:p>
          <a:p>
            <a:pPr eaLnBrk="0" fontAlgn="base" hangingPunct="0">
              <a:lnSpc>
                <a:spcPct val="100000"/>
              </a:lnSpc>
              <a:spcBef>
                <a:spcPct val="0"/>
              </a:spcBef>
              <a:spcAft>
                <a:spcPts val="600"/>
              </a:spcAft>
            </a:pPr>
            <a:r>
              <a:rPr kumimoji="0" lang="en-US" altLang="en-US" i="0" u="none" strike="noStrike" cap="none" normalizeH="0" baseline="0">
                <a:ln>
                  <a:noFill/>
                </a:ln>
                <a:effectLst/>
                <a:latin typeface="Arial" panose="020B0604020202020204" pitchFamily="34" charset="0"/>
              </a:rPr>
              <a:t>Despite some detected heteroscedasticity, the models remain robust and highly reliable for both short-term and long-term predictions.  </a:t>
            </a:r>
            <a:br>
              <a:rPr kumimoji="0" lang="en-US" altLang="en-US" i="0" u="none" strike="noStrike" cap="none" normalizeH="0" baseline="0">
                <a:ln>
                  <a:noFill/>
                </a:ln>
                <a:effectLst/>
                <a:latin typeface="Arial" panose="020B0604020202020204" pitchFamily="34" charset="0"/>
              </a:rPr>
            </a:br>
            <a:endParaRPr kumimoji="0" lang="en-US" altLang="en-US" i="0" u="none" strike="noStrike" cap="none" normalizeH="0" baseline="0">
              <a:ln>
                <a:noFill/>
              </a:ln>
              <a:effectLst/>
              <a:latin typeface="Arial" panose="020B0604020202020204" pitchFamily="34" charset="0"/>
            </a:endParaRPr>
          </a:p>
          <a:p>
            <a:pPr eaLnBrk="0" fontAlgn="base" hangingPunct="0">
              <a:lnSpc>
                <a:spcPct val="100000"/>
              </a:lnSpc>
              <a:spcBef>
                <a:spcPct val="0"/>
              </a:spcBef>
              <a:spcAft>
                <a:spcPts val="600"/>
              </a:spcAft>
            </a:pPr>
            <a:r>
              <a:rPr kumimoji="0" lang="en-US" altLang="en-US" i="0" u="none" strike="noStrike" cap="none" normalizeH="0" baseline="0">
                <a:ln>
                  <a:noFill/>
                </a:ln>
                <a:effectLst/>
                <a:latin typeface="Arial" panose="020B0604020202020204" pitchFamily="34" charset="0"/>
              </a:rPr>
              <a:t>These findings provide valuable insights to support informed decision-making in public health planning and demographic analysis moving forward. </a:t>
            </a:r>
          </a:p>
        </p:txBody>
      </p:sp>
    </p:spTree>
    <p:extLst>
      <p:ext uri="{BB962C8B-B14F-4D97-AF65-F5344CB8AC3E}">
        <p14:creationId xmlns:p14="http://schemas.microsoft.com/office/powerpoint/2010/main" val="1641447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A94643-3831-A9C4-A820-912E8AA24781}"/>
              </a:ext>
            </a:extLst>
          </p:cNvPr>
          <p:cNvSpPr txBox="1"/>
          <p:nvPr/>
        </p:nvSpPr>
        <p:spPr>
          <a:xfrm>
            <a:off x="239486" y="1096758"/>
            <a:ext cx="11763828" cy="5016758"/>
          </a:xfrm>
          <a:prstGeom prst="rect">
            <a:avLst/>
          </a:prstGeom>
        </p:spPr>
        <p:txBody>
          <a:bodyPr wrap="square">
            <a:spAutoFit/>
          </a:bodyPr>
          <a:lstStyle/>
          <a:p>
            <a:r>
              <a:rPr lang="en-US" sz="1600"/>
              <a:t>Johnston, W. R. (2023, January 29). </a:t>
            </a:r>
            <a:r>
              <a:rPr lang="en-US" sz="1600" i="1"/>
              <a:t>U.S. expenditures for defense and education, 1910–2021</a:t>
            </a:r>
            <a:r>
              <a:rPr lang="en-US" sz="1600"/>
              <a:t>. National Defense Budget Estimates &amp; </a:t>
            </a:r>
          </a:p>
          <a:p>
            <a:r>
              <a:rPr lang="en-US" sz="1600"/>
              <a:t>	Department of Education. </a:t>
            </a:r>
            <a:r>
              <a:rPr lang="en-US" sz="1600">
                <a:hlinkClick r:id="rId2">
                  <a:extLst>
                    <a:ext uri="{A12FA001-AC4F-418D-AE19-62706E023703}">
                      <ahyp:hlinkClr xmlns:ahyp="http://schemas.microsoft.com/office/drawing/2018/hyperlinkcolor" val="tx"/>
                    </a:ext>
                  </a:extLst>
                </a:hlinkClick>
              </a:rPr>
              <a:t>https://www.johnstonsarchive.net/policy/edgraph.html</a:t>
            </a:r>
            <a:endParaRPr lang="en-US" sz="1600"/>
          </a:p>
          <a:p>
            <a:endParaRPr lang="en-US" sz="1600"/>
          </a:p>
          <a:p>
            <a:r>
              <a:rPr lang="en-US" sz="1600" err="1"/>
              <a:t>MacroTrends</a:t>
            </a:r>
            <a:r>
              <a:rPr lang="en-US" sz="1600"/>
              <a:t>. (n.d.). </a:t>
            </a:r>
            <a:r>
              <a:rPr lang="en-US" sz="1600" i="1"/>
              <a:t>U.S. Fertility Rate 1950–2025</a:t>
            </a:r>
            <a:r>
              <a:rPr lang="en-US" sz="1600"/>
              <a:t>. United Nations - World Population Prospects. </a:t>
            </a:r>
            <a:r>
              <a:rPr lang="en-US" sz="1600">
                <a:hlinkClick r:id="rId3">
                  <a:extLst>
                    <a:ext uri="{A12FA001-AC4F-418D-AE19-62706E023703}">
                      <ahyp:hlinkClr xmlns:ahyp="http://schemas.microsoft.com/office/drawing/2018/hyperlinkcolor" val="tx"/>
                    </a:ext>
                  </a:extLst>
                </a:hlinkClick>
              </a:rPr>
              <a:t>https://www.macrotrends.net/global-</a:t>
            </a:r>
          </a:p>
          <a:p>
            <a:pPr lvl="2"/>
            <a:r>
              <a:rPr lang="en-US" sz="1600">
                <a:hlinkClick r:id="rId3">
                  <a:extLst>
                    <a:ext uri="{A12FA001-AC4F-418D-AE19-62706E023703}">
                      <ahyp:hlinkClr xmlns:ahyp="http://schemas.microsoft.com/office/drawing/2018/hyperlinkcolor" val="tx"/>
                    </a:ext>
                  </a:extLst>
                </a:hlinkClick>
              </a:rPr>
              <a:t>metrics/countries/usa/united-states/fertility-rate</a:t>
            </a:r>
            <a:endParaRPr lang="en-US" sz="1600"/>
          </a:p>
          <a:p>
            <a:endParaRPr lang="en-US" sz="1600">
              <a:effectLst/>
            </a:endParaRPr>
          </a:p>
          <a:p>
            <a:r>
              <a:rPr lang="en-US" sz="1600" err="1"/>
              <a:t>MacroTrends</a:t>
            </a:r>
            <a:r>
              <a:rPr lang="en-US" sz="1600"/>
              <a:t>. (n.d.). </a:t>
            </a:r>
            <a:r>
              <a:rPr lang="en-US" sz="1600" i="1"/>
              <a:t>U.S. Life Expectancy 1950–2025</a:t>
            </a:r>
            <a:r>
              <a:rPr lang="en-US" sz="1600"/>
              <a:t>. United Nations - World Population Prospects. </a:t>
            </a:r>
          </a:p>
          <a:p>
            <a:pPr lvl="2"/>
            <a:r>
              <a:rPr lang="en-US" sz="1600">
                <a:hlinkClick r:id="rId4">
                  <a:extLst>
                    <a:ext uri="{A12FA001-AC4F-418D-AE19-62706E023703}">
                      <ahyp:hlinkClr xmlns:ahyp="http://schemas.microsoft.com/office/drawing/2018/hyperlinkcolor" val="tx"/>
                    </a:ext>
                  </a:extLst>
                </a:hlinkClick>
              </a:rPr>
              <a:t>https://www.macrotrends.net/global-metrics/countries/usa/united-states/life-expectancy</a:t>
            </a:r>
            <a:endParaRPr lang="en-US" sz="1600"/>
          </a:p>
          <a:p>
            <a:endParaRPr lang="en-US" sz="1600">
              <a:effectLst/>
            </a:endParaRPr>
          </a:p>
          <a:p>
            <a:r>
              <a:rPr lang="en-US" sz="1600"/>
              <a:t>U.S. Census Bureau. (2023, February 9). </a:t>
            </a:r>
            <a:r>
              <a:rPr lang="en-US" sz="1600" i="1"/>
              <a:t>Table A-1. Years of School Completed by People 25 Years and Over, by Age and Sex: Selected Years 1940</a:t>
            </a:r>
          </a:p>
          <a:p>
            <a:r>
              <a:rPr lang="en-US" sz="1600" i="1"/>
              <a:t>	to 2022</a:t>
            </a:r>
            <a:r>
              <a:rPr lang="en-US" sz="1600"/>
              <a:t>. CPS Historical Time Series Tables. </a:t>
            </a:r>
            <a:r>
              <a:rPr lang="en-US" sz="1600">
                <a:hlinkClick r:id="rId5">
                  <a:extLst>
                    <a:ext uri="{A12FA001-AC4F-418D-AE19-62706E023703}">
                      <ahyp:hlinkClr xmlns:ahyp="http://schemas.microsoft.com/office/drawing/2018/hyperlinkcolor" val="tx"/>
                    </a:ext>
                  </a:extLst>
                </a:hlinkClick>
              </a:rPr>
              <a:t>https://www2.census.gov/programs-surveys/cps/techdocs/cpsmar22.pdf</a:t>
            </a:r>
            <a:endParaRPr lang="en-US" sz="1600"/>
          </a:p>
          <a:p>
            <a:endParaRPr lang="en-US" sz="1600"/>
          </a:p>
          <a:p>
            <a:r>
              <a:rPr lang="en-US" sz="1600"/>
              <a:t>U.S. Department of Labor. (2024, December). </a:t>
            </a:r>
            <a:r>
              <a:rPr lang="en-US" sz="1600" i="1"/>
              <a:t>Labor force participation rate of women by age</a:t>
            </a:r>
            <a:r>
              <a:rPr lang="en-US" sz="1600"/>
              <a:t>. U.S. Bureau of Labor Statistics, Current </a:t>
            </a:r>
          </a:p>
          <a:p>
            <a:r>
              <a:rPr lang="en-US" sz="1600"/>
              <a:t>	Population Survey. </a:t>
            </a:r>
            <a:r>
              <a:rPr lang="en-US" sz="1600">
                <a:hlinkClick r:id="rId6">
                  <a:extLst>
                    <a:ext uri="{A12FA001-AC4F-418D-AE19-62706E023703}">
                      <ahyp:hlinkClr xmlns:ahyp="http://schemas.microsoft.com/office/drawing/2018/hyperlinkcolor" val="tx"/>
                    </a:ext>
                  </a:extLst>
                </a:hlinkClick>
              </a:rPr>
              <a:t>https://www.dol.gov/agencies/wb/data/lfp/women-by-age</a:t>
            </a:r>
            <a:endParaRPr lang="en-US" sz="1600"/>
          </a:p>
          <a:p>
            <a:endParaRPr lang="en-US" sz="1600">
              <a:effectLst/>
            </a:endParaRPr>
          </a:p>
          <a:p>
            <a:r>
              <a:rPr lang="en-US" sz="1600"/>
              <a:t>World Bank. (2021). </a:t>
            </a:r>
            <a:r>
              <a:rPr lang="en-US" sz="1600" i="1"/>
              <a:t>Contraceptive prevalence (% of women ages 15–49)</a:t>
            </a:r>
            <a:r>
              <a:rPr lang="en-US" sz="1600"/>
              <a:t>. Household Surveys, UN Population Division. </a:t>
            </a:r>
          </a:p>
          <a:p>
            <a:pPr lvl="2"/>
            <a:r>
              <a:rPr lang="en-US" sz="1600">
                <a:hlinkClick r:id="rId7">
                  <a:extLst>
                    <a:ext uri="{A12FA001-AC4F-418D-AE19-62706E023703}">
                      <ahyp:hlinkClr xmlns:ahyp="http://schemas.microsoft.com/office/drawing/2018/hyperlinkcolor" val="tx"/>
                    </a:ext>
                  </a:extLst>
                </a:hlinkClick>
              </a:rPr>
              <a:t>https://genderdata.worldbank.org/en/indicator/sp-dyn-zs?view=trend&amp;geos=USA#data-table-section</a:t>
            </a:r>
            <a:endParaRPr lang="en-US" sz="1600"/>
          </a:p>
          <a:p>
            <a:endParaRPr lang="en-US" sz="1600">
              <a:effectLst/>
            </a:endParaRPr>
          </a:p>
          <a:p>
            <a:r>
              <a:rPr lang="en-US" sz="1600"/>
              <a:t>World Bank. (2023). </a:t>
            </a:r>
            <a:r>
              <a:rPr lang="en-US" sz="1600" i="1"/>
              <a:t>GDP per capita (constant 2015 USD)</a:t>
            </a:r>
            <a:r>
              <a:rPr lang="en-US" sz="1600"/>
              <a:t>. World Bank Gender Data Portal. </a:t>
            </a:r>
          </a:p>
          <a:p>
            <a:pPr lvl="2"/>
            <a:r>
              <a:rPr lang="en-US" sz="1600">
                <a:hlinkClick r:id="rId8">
                  <a:extLst>
                    <a:ext uri="{A12FA001-AC4F-418D-AE19-62706E023703}">
                      <ahyp:hlinkClr xmlns:ahyp="http://schemas.microsoft.com/office/drawing/2018/hyperlinkcolor" val="tx"/>
                    </a:ext>
                  </a:extLst>
                </a:hlinkClick>
              </a:rPr>
              <a:t>https://data.worldbank.org/indicator/NY.GDP.PCAP.KD</a:t>
            </a:r>
            <a:endParaRPr lang="en-US" sz="1600"/>
          </a:p>
        </p:txBody>
      </p:sp>
      <p:sp>
        <p:nvSpPr>
          <p:cNvPr id="2" name="Title 1">
            <a:extLst>
              <a:ext uri="{FF2B5EF4-FFF2-40B4-BE49-F238E27FC236}">
                <a16:creationId xmlns:a16="http://schemas.microsoft.com/office/drawing/2014/main" id="{45440CB7-9409-9BB7-48BB-5D48DF826505}"/>
              </a:ext>
            </a:extLst>
          </p:cNvPr>
          <p:cNvSpPr txBox="1">
            <a:spLocks/>
          </p:cNvSpPr>
          <p:nvPr/>
        </p:nvSpPr>
        <p:spPr>
          <a:xfrm>
            <a:off x="3940629" y="0"/>
            <a:ext cx="4310742" cy="733425"/>
          </a:xfrm>
          <a:prstGeom prst="rect">
            <a:avLst/>
          </a:prstGeom>
        </p:spPr>
        <p:txBody>
          <a:bodyPr>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a:t>Data References</a:t>
            </a:r>
          </a:p>
        </p:txBody>
      </p:sp>
    </p:spTree>
    <p:extLst>
      <p:ext uri="{BB962C8B-B14F-4D97-AF65-F5344CB8AC3E}">
        <p14:creationId xmlns:p14="http://schemas.microsoft.com/office/powerpoint/2010/main" val="4106222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8">
            <a:extLst>
              <a:ext uri="{FF2B5EF4-FFF2-40B4-BE49-F238E27FC236}">
                <a16:creationId xmlns:a16="http://schemas.microsoft.com/office/drawing/2014/main" id="{E53615EE-C559-4E03-999B-5477F1626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7DD3E-2D17-D022-F3A0-4B118238BD98}"/>
              </a:ext>
            </a:extLst>
          </p:cNvPr>
          <p:cNvSpPr>
            <a:spLocks noGrp="1"/>
          </p:cNvSpPr>
          <p:nvPr>
            <p:ph type="title"/>
          </p:nvPr>
        </p:nvSpPr>
        <p:spPr>
          <a:xfrm>
            <a:off x="700087" y="909637"/>
            <a:ext cx="6283419" cy="1316736"/>
          </a:xfrm>
        </p:spPr>
        <p:txBody>
          <a:bodyPr>
            <a:normAutofit/>
          </a:bodyPr>
          <a:lstStyle/>
          <a:p>
            <a:r>
              <a:rPr lang="en-US"/>
              <a:t>Life Expectancy and Fertility Rate</a:t>
            </a:r>
          </a:p>
        </p:txBody>
      </p:sp>
      <p:cxnSp>
        <p:nvCxnSpPr>
          <p:cNvPr id="1040" name="Straight Connector 1039">
            <a:extLst>
              <a:ext uri="{FF2B5EF4-FFF2-40B4-BE49-F238E27FC236}">
                <a16:creationId xmlns:a16="http://schemas.microsoft.com/office/drawing/2014/main" id="{9AEDDB4C-6582-43D5-AF25-99F4AD3A1B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07F188-F01B-09E7-66DD-198BE0FFA122}"/>
              </a:ext>
            </a:extLst>
          </p:cNvPr>
          <p:cNvSpPr>
            <a:spLocks noGrp="1"/>
          </p:cNvSpPr>
          <p:nvPr>
            <p:ph idx="1"/>
          </p:nvPr>
        </p:nvSpPr>
        <p:spPr>
          <a:xfrm>
            <a:off x="700087" y="2226373"/>
            <a:ext cx="6283419" cy="3721990"/>
          </a:xfrm>
        </p:spPr>
        <p:txBody>
          <a:bodyPr>
            <a:normAutofit/>
          </a:bodyPr>
          <a:lstStyle/>
          <a:p>
            <a:r>
              <a:rPr lang="en-US"/>
              <a:t>1960 – 2023</a:t>
            </a:r>
          </a:p>
          <a:p>
            <a:r>
              <a:rPr lang="en-US"/>
              <a:t>United States average</a:t>
            </a:r>
          </a:p>
          <a:p>
            <a:r>
              <a:rPr lang="en-US"/>
              <a:t>What we aim to predict</a:t>
            </a:r>
          </a:p>
          <a:p>
            <a:endParaRPr lang="en-US"/>
          </a:p>
          <a:p>
            <a:pPr marL="0" indent="0">
              <a:buNone/>
            </a:pPr>
            <a:r>
              <a:rPr lang="en-US"/>
              <a:t>Life Expectancy is the average age someone in the US is expected to live till per year</a:t>
            </a:r>
          </a:p>
          <a:p>
            <a:pPr marL="0" indent="0">
              <a:buNone/>
            </a:pPr>
            <a:r>
              <a:rPr lang="en-US"/>
              <a:t>Fertility Rate is the average number of children birthed per woman per year</a:t>
            </a:r>
          </a:p>
        </p:txBody>
      </p:sp>
      <p:pic>
        <p:nvPicPr>
          <p:cNvPr id="1028" name="Picture 4" descr="Birth Rate Increasing Growing Chart Graph Stock Vector (Royalty Free)  1375140377 | Shutterstock">
            <a:extLst>
              <a:ext uri="{FF2B5EF4-FFF2-40B4-BE49-F238E27FC236}">
                <a16:creationId xmlns:a16="http://schemas.microsoft.com/office/drawing/2014/main" id="{7F0F7A2F-4E0A-49A5-A897-FB203F76D2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93" t="9978" r="6923" b="14286"/>
          <a:stretch/>
        </p:blipFill>
        <p:spPr bwMode="auto">
          <a:xfrm>
            <a:off x="7542393" y="909637"/>
            <a:ext cx="3749586" cy="23878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2,905 Life Expectancy Stock Vectors and Vector Art | Shutterstock">
            <a:extLst>
              <a:ext uri="{FF2B5EF4-FFF2-40B4-BE49-F238E27FC236}">
                <a16:creationId xmlns:a16="http://schemas.microsoft.com/office/drawing/2014/main" id="{76E72723-8502-3CA8-13A4-B9A8C359884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99000"/>
                    </a14:imgEffect>
                  </a14:imgLayer>
                </a14:imgProps>
              </a:ext>
              <a:ext uri="{28A0092B-C50C-407E-A947-70E740481C1C}">
                <a14:useLocalDpi xmlns:a14="http://schemas.microsoft.com/office/drawing/2010/main" val="0"/>
              </a:ext>
            </a:extLst>
          </a:blip>
          <a:srcRect l="4591" t="7857" r="4094" b="15000"/>
          <a:stretch/>
        </p:blipFill>
        <p:spPr bwMode="auto">
          <a:xfrm>
            <a:off x="7442473" y="3586904"/>
            <a:ext cx="3949425" cy="2318852"/>
          </a:xfrm>
          <a:prstGeom prst="rect">
            <a:avLst/>
          </a:prstGeom>
          <a:noFill/>
          <a:extLst>
            <a:ext uri="{909E8E84-426E-40DD-AFC4-6F175D3DCCD1}">
              <a14:hiddenFill xmlns:a14="http://schemas.microsoft.com/office/drawing/2010/main">
                <a:solidFill>
                  <a:srgbClr val="FFFFFF"/>
                </a:solidFill>
              </a14:hiddenFill>
            </a:ext>
          </a:extLst>
        </p:spPr>
      </p:pic>
      <p:cxnSp>
        <p:nvCxnSpPr>
          <p:cNvPr id="1041" name="Straight Connector 1040">
            <a:extLst>
              <a:ext uri="{FF2B5EF4-FFF2-40B4-BE49-F238E27FC236}">
                <a16:creationId xmlns:a16="http://schemas.microsoft.com/office/drawing/2014/main" id="{AB152A91-2920-4848-A8BC-B15DA324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978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AEFC31-CED2-D1F2-288A-E8BAA61294E6}"/>
            </a:ext>
          </a:extLst>
        </p:cNvPr>
        <p:cNvGrpSpPr/>
        <p:nvPr/>
      </p:nvGrpSpPr>
      <p:grpSpPr>
        <a:xfrm>
          <a:off x="0" y="0"/>
          <a:ext cx="0" cy="0"/>
          <a:chOff x="0" y="0"/>
          <a:chExt cx="0" cy="0"/>
        </a:xfrm>
      </p:grpSpPr>
      <p:sp useBgFill="1">
        <p:nvSpPr>
          <p:cNvPr id="9225" name="Rectangle 9224">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6A13D0-E024-0E2D-2FCA-EC30E11AD7E3}"/>
              </a:ext>
            </a:extLst>
          </p:cNvPr>
          <p:cNvSpPr>
            <a:spLocks noGrp="1"/>
          </p:cNvSpPr>
          <p:nvPr>
            <p:ph type="title"/>
          </p:nvPr>
        </p:nvSpPr>
        <p:spPr>
          <a:xfrm>
            <a:off x="704088" y="914400"/>
            <a:ext cx="10780776" cy="1180210"/>
          </a:xfrm>
        </p:spPr>
        <p:txBody>
          <a:bodyPr>
            <a:normAutofit/>
          </a:bodyPr>
          <a:lstStyle/>
          <a:p>
            <a:pPr>
              <a:lnSpc>
                <a:spcPct val="90000"/>
              </a:lnSpc>
            </a:pPr>
            <a:r>
              <a:rPr lang="en-US" sz="3700"/>
              <a:t>The Shifting Demographics: Rising Life Expectancy and Declining Fertility in the U.S.</a:t>
            </a:r>
          </a:p>
        </p:txBody>
      </p:sp>
      <p:cxnSp>
        <p:nvCxnSpPr>
          <p:cNvPr id="9227" name="Straight Connector 9226">
            <a:extLst>
              <a:ext uri="{FF2B5EF4-FFF2-40B4-BE49-F238E27FC236}">
                <a16:creationId xmlns:a16="http://schemas.microsoft.com/office/drawing/2014/main" id="{4E495065-8864-87FB-2BCC-254769963E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55F56E3-7759-D66B-F57F-9ABCDCCAA7B7}"/>
              </a:ext>
            </a:extLst>
          </p:cNvPr>
          <p:cNvSpPr>
            <a:spLocks noGrp="1"/>
          </p:cNvSpPr>
          <p:nvPr>
            <p:ph idx="1"/>
          </p:nvPr>
        </p:nvSpPr>
        <p:spPr>
          <a:xfrm>
            <a:off x="5677786" y="2094610"/>
            <a:ext cx="5986130" cy="3359892"/>
          </a:xfrm>
        </p:spPr>
        <p:txBody>
          <a:bodyPr>
            <a:normAutofit/>
          </a:bodyPr>
          <a:lstStyle/>
          <a:p>
            <a:pPr marL="0" indent="0">
              <a:buNone/>
            </a:pPr>
            <a:r>
              <a:rPr lang="en-US" b="1"/>
              <a:t>Fertility rates have declined significantly over the past fifty years, dropping from 3.5 children per woman in 1959 to approximately 1.8 by 2020. </a:t>
            </a:r>
          </a:p>
          <a:p>
            <a:r>
              <a:rPr lang="en-US"/>
              <a:t>This long-term decline poses economic challenges by shrinking the working-age population and slowing growth. </a:t>
            </a:r>
          </a:p>
          <a:p>
            <a:r>
              <a:rPr lang="en-US"/>
              <a:t>Socially, it results in fewer adult children available to support aging parents, reshaping family dynamics and care structures.</a:t>
            </a:r>
          </a:p>
        </p:txBody>
      </p:sp>
      <p:pic>
        <p:nvPicPr>
          <p:cNvPr id="2056" name="Picture 8">
            <a:extLst>
              <a:ext uri="{FF2B5EF4-FFF2-40B4-BE49-F238E27FC236}">
                <a16:creationId xmlns:a16="http://schemas.microsoft.com/office/drawing/2014/main" id="{26EE0C18-CC18-24B1-5533-8CF2220AEF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088" y="2052079"/>
            <a:ext cx="4874804" cy="3636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728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A8E22B-67C9-004A-2D42-9592C4B698FB}"/>
            </a:ext>
          </a:extLst>
        </p:cNvPr>
        <p:cNvGrpSpPr/>
        <p:nvPr/>
      </p:nvGrpSpPr>
      <p:grpSpPr>
        <a:xfrm>
          <a:off x="0" y="0"/>
          <a:ext cx="0" cy="0"/>
          <a:chOff x="0" y="0"/>
          <a:chExt cx="0" cy="0"/>
        </a:xfrm>
      </p:grpSpPr>
      <p:sp useBgFill="1">
        <p:nvSpPr>
          <p:cNvPr id="10251" name="Rectangle 1025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08ED51-5DBB-F731-1C6F-90AEF5FB1B9A}"/>
              </a:ext>
            </a:extLst>
          </p:cNvPr>
          <p:cNvSpPr>
            <a:spLocks noGrp="1"/>
          </p:cNvSpPr>
          <p:nvPr>
            <p:ph type="title"/>
          </p:nvPr>
        </p:nvSpPr>
        <p:spPr>
          <a:xfrm>
            <a:off x="704088" y="914400"/>
            <a:ext cx="10780776" cy="1180210"/>
          </a:xfrm>
        </p:spPr>
        <p:txBody>
          <a:bodyPr>
            <a:normAutofit/>
          </a:bodyPr>
          <a:lstStyle/>
          <a:p>
            <a:pPr>
              <a:lnSpc>
                <a:spcPct val="90000"/>
              </a:lnSpc>
            </a:pPr>
            <a:r>
              <a:rPr lang="en-US" sz="3700"/>
              <a:t>The Shifting Demographics: Rising Life Expectancy and Declining Fertility in the U.S.</a:t>
            </a:r>
          </a:p>
        </p:txBody>
      </p:sp>
      <p:cxnSp>
        <p:nvCxnSpPr>
          <p:cNvPr id="10252" name="Straight Connector 10251">
            <a:extLst>
              <a:ext uri="{FF2B5EF4-FFF2-40B4-BE49-F238E27FC236}">
                <a16:creationId xmlns:a16="http://schemas.microsoft.com/office/drawing/2014/main" id="{4E495065-8864-87FB-2BCC-254769963E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4672" y="722376"/>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3076" name="Picture 4">
            <a:extLst>
              <a:ext uri="{FF2B5EF4-FFF2-40B4-BE49-F238E27FC236}">
                <a16:creationId xmlns:a16="http://schemas.microsoft.com/office/drawing/2014/main" id="{A3EEDDCA-11C0-9D63-AF0C-4FE0763D1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672" y="2094610"/>
            <a:ext cx="4590903" cy="3523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79EACE-2083-3589-F9B2-D6C24C4EF7A1}"/>
              </a:ext>
            </a:extLst>
          </p:cNvPr>
          <p:cNvSpPr txBox="1"/>
          <p:nvPr/>
        </p:nvSpPr>
        <p:spPr>
          <a:xfrm>
            <a:off x="5847179" y="2455067"/>
            <a:ext cx="5300985" cy="2492990"/>
          </a:xfrm>
          <a:prstGeom prst="rect">
            <a:avLst/>
          </a:prstGeom>
          <a:noFill/>
        </p:spPr>
        <p:txBody>
          <a:bodyPr wrap="square">
            <a:spAutoFit/>
          </a:bodyPr>
          <a:lstStyle/>
          <a:p>
            <a:pPr>
              <a:buNone/>
            </a:pPr>
            <a:r>
              <a:rPr lang="en-US" sz="2000" b="1"/>
              <a:t>Life expectancy has steadily risen from 69.9 years in 1959 to 78.9 years in 2020.</a:t>
            </a:r>
          </a:p>
          <a:p>
            <a:pPr>
              <a:buNone/>
            </a:pPr>
            <a:endParaRPr lang="en-US" sz="2000" b="1"/>
          </a:p>
          <a:p>
            <a:r>
              <a:rPr lang="en-US" sz="2000"/>
              <a:t>Leading to increased healthcare demands and a growing need for long-term care and support services for an aging population.</a:t>
            </a:r>
          </a:p>
          <a:p>
            <a:pPr>
              <a:buNone/>
            </a:pPr>
            <a:endParaRPr lang="en-US" b="1"/>
          </a:p>
          <a:p>
            <a:pPr>
              <a:buNone/>
            </a:pPr>
            <a:endParaRPr lang="en-US" b="1"/>
          </a:p>
        </p:txBody>
      </p:sp>
    </p:spTree>
    <p:extLst>
      <p:ext uri="{BB962C8B-B14F-4D97-AF65-F5344CB8AC3E}">
        <p14:creationId xmlns:p14="http://schemas.microsoft.com/office/powerpoint/2010/main" val="1532991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C69C6-B016-02F3-BA7F-088043E9B96E}"/>
              </a:ext>
            </a:extLst>
          </p:cNvPr>
          <p:cNvSpPr>
            <a:spLocks noGrp="1"/>
          </p:cNvSpPr>
          <p:nvPr>
            <p:ph type="title"/>
          </p:nvPr>
        </p:nvSpPr>
        <p:spPr/>
        <p:txBody>
          <a:bodyPr>
            <a:normAutofit/>
          </a:bodyPr>
          <a:lstStyle/>
          <a:p>
            <a:r>
              <a:rPr lang="en-US" sz="3200"/>
              <a:t>The Future of Aging and Fertility: Key Questions for the Next 50 Years</a:t>
            </a:r>
          </a:p>
        </p:txBody>
      </p:sp>
      <p:sp>
        <p:nvSpPr>
          <p:cNvPr id="3" name="Content Placeholder 2">
            <a:extLst>
              <a:ext uri="{FF2B5EF4-FFF2-40B4-BE49-F238E27FC236}">
                <a16:creationId xmlns:a16="http://schemas.microsoft.com/office/drawing/2014/main" id="{83A1BF5D-39E1-94A2-85EE-6ABDB7DA9189}"/>
              </a:ext>
            </a:extLst>
          </p:cNvPr>
          <p:cNvSpPr>
            <a:spLocks noGrp="1"/>
          </p:cNvSpPr>
          <p:nvPr>
            <p:ph idx="1"/>
          </p:nvPr>
        </p:nvSpPr>
        <p:spPr/>
        <p:txBody>
          <a:bodyPr>
            <a:normAutofit lnSpcReduction="10000"/>
          </a:bodyPr>
          <a:lstStyle/>
          <a:p>
            <a:r>
              <a:rPr lang="en-US"/>
              <a:t>Where will our age demographics stand in 25 years? In 50? With a fertility rate already below the replacement level of 2.1 children per woman, how much lower will it drop—1.75? 1.5? And when? While immigration helps offset population decline, what factors could actively shift fertility trends?</a:t>
            </a:r>
          </a:p>
          <a:p>
            <a:r>
              <a:rPr lang="en-US"/>
              <a:t>Meanwhile, is life expectancy nearing a plateau in the coming decades? As societal norms evolve, will the definition of "young" and "young adult" change? Most critically, are we prepared to support a rapidly aging population in the next 25 to 50 years? </a:t>
            </a:r>
          </a:p>
          <a:p>
            <a:pPr marL="0" indent="0">
              <a:buNone/>
            </a:pPr>
            <a:endParaRPr lang="en-US"/>
          </a:p>
          <a:p>
            <a:pPr marL="0" indent="0">
              <a:buNone/>
            </a:pPr>
            <a:r>
              <a:rPr lang="en-US" b="1"/>
              <a:t>These questions shape the future of our economy, healthcare system, and social structures—making it essential to explore solutions today.</a:t>
            </a:r>
          </a:p>
        </p:txBody>
      </p:sp>
      <p:sp>
        <p:nvSpPr>
          <p:cNvPr id="4" name="Cylinder 3">
            <a:extLst>
              <a:ext uri="{FF2B5EF4-FFF2-40B4-BE49-F238E27FC236}">
                <a16:creationId xmlns:a16="http://schemas.microsoft.com/office/drawing/2014/main" id="{162CBA0A-9E28-DB2E-5FC7-DD69DA12CCD4}"/>
              </a:ext>
            </a:extLst>
          </p:cNvPr>
          <p:cNvSpPr/>
          <p:nvPr/>
        </p:nvSpPr>
        <p:spPr>
          <a:xfrm rot="20020002">
            <a:off x="333922" y="5845712"/>
            <a:ext cx="733425" cy="896112"/>
          </a:xfrm>
          <a:prstGeom prst="can">
            <a:avLst/>
          </a:prstGeom>
          <a:solidFill>
            <a:schemeClr val="accent1">
              <a:lumMod val="40000"/>
              <a:lumOff val="60000"/>
            </a:schemeClr>
          </a:solidFill>
          <a:ln w="381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9480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D637E-1AA2-153F-A7EB-6571B529EE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BB2A9C-F9D3-904D-20F0-3B5D64B6259E}"/>
              </a:ext>
            </a:extLst>
          </p:cNvPr>
          <p:cNvSpPr>
            <a:spLocks noGrp="1"/>
          </p:cNvSpPr>
          <p:nvPr>
            <p:ph type="title"/>
          </p:nvPr>
        </p:nvSpPr>
        <p:spPr/>
        <p:txBody>
          <a:bodyPr>
            <a:normAutofit/>
          </a:bodyPr>
          <a:lstStyle/>
          <a:p>
            <a:r>
              <a:rPr lang="en-US" sz="3200"/>
              <a:t>Two Key Research Priorities: Understanding and Forecasting Demographic Shifts</a:t>
            </a:r>
          </a:p>
        </p:txBody>
      </p:sp>
      <p:sp>
        <p:nvSpPr>
          <p:cNvPr id="3" name="Content Placeholder 2">
            <a:extLst>
              <a:ext uri="{FF2B5EF4-FFF2-40B4-BE49-F238E27FC236}">
                <a16:creationId xmlns:a16="http://schemas.microsoft.com/office/drawing/2014/main" id="{6A87F052-573D-5BBE-E897-FB1FC8A76CFC}"/>
              </a:ext>
            </a:extLst>
          </p:cNvPr>
          <p:cNvSpPr>
            <a:spLocks noGrp="1"/>
          </p:cNvSpPr>
          <p:nvPr>
            <p:ph idx="1"/>
          </p:nvPr>
        </p:nvSpPr>
        <p:spPr/>
        <p:txBody>
          <a:bodyPr>
            <a:noAutofit/>
          </a:bodyPr>
          <a:lstStyle/>
          <a:p>
            <a:pPr marL="0" indent="0">
              <a:buNone/>
            </a:pPr>
            <a:r>
              <a:rPr lang="en-US" b="1"/>
              <a:t>What Drives Demographic Change?</a:t>
            </a:r>
          </a:p>
          <a:p>
            <a:pPr marL="0" indent="0">
              <a:buNone/>
            </a:pPr>
            <a:r>
              <a:rPr lang="en-US"/>
              <a:t>Which factors have the greatest influence on shifting demographics? In mathematical terms, which key indicators exhibit a consistent, monotonic relationship with fertility rates and life expectancy? Identifying these variables is crucial for understanding long-term trends.  </a:t>
            </a:r>
          </a:p>
          <a:p>
            <a:pPr marL="0" indent="0">
              <a:buNone/>
            </a:pPr>
            <a:r>
              <a:rPr lang="en-US" b="1"/>
              <a:t>How Can We Reliably Forecast the Next 25 to 50 Years?</a:t>
            </a:r>
          </a:p>
          <a:p>
            <a:pPr marL="0" indent="0">
              <a:buNone/>
            </a:pPr>
            <a:r>
              <a:rPr lang="en-US"/>
              <a:t>To develop a highly robust and precise forecasting model, we must determine the optimal subset of variables that best predict demographic shifts. Once we establish such a model, we can not only project future outcomes based on current trends but also explore how adjusting key variables might alter the trajectory - offering insights into potential interventions.</a:t>
            </a:r>
          </a:p>
        </p:txBody>
      </p:sp>
      <p:sp>
        <p:nvSpPr>
          <p:cNvPr id="4" name="Cube 3">
            <a:extLst>
              <a:ext uri="{FF2B5EF4-FFF2-40B4-BE49-F238E27FC236}">
                <a16:creationId xmlns:a16="http://schemas.microsoft.com/office/drawing/2014/main" id="{076B6222-87CD-6502-7B1D-FCF07018C896}"/>
              </a:ext>
            </a:extLst>
          </p:cNvPr>
          <p:cNvSpPr/>
          <p:nvPr/>
        </p:nvSpPr>
        <p:spPr>
          <a:xfrm rot="867705">
            <a:off x="10934699" y="438912"/>
            <a:ext cx="914400" cy="914400"/>
          </a:xfrm>
          <a:prstGeom prst="cube">
            <a:avLst/>
          </a:prstGeom>
          <a:solidFill>
            <a:srgbClr val="A9EEC1"/>
          </a:solidFill>
          <a:ln w="38100" cap="flat" cmpd="sng" algn="ctr">
            <a:solidFill>
              <a:schemeClr val="accent1">
                <a:shade val="5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3453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0A15A01-418F-7E2F-B5EC-F8A84F962058}"/>
              </a:ext>
            </a:extLst>
          </p:cNvPr>
          <p:cNvSpPr/>
          <p:nvPr/>
        </p:nvSpPr>
        <p:spPr>
          <a:xfrm>
            <a:off x="9067800" y="5070021"/>
            <a:ext cx="1304926" cy="600075"/>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452C83-24EA-10D2-EBD4-56210D876472}"/>
              </a:ext>
            </a:extLst>
          </p:cNvPr>
          <p:cNvSpPr>
            <a:spLocks noGrp="1"/>
          </p:cNvSpPr>
          <p:nvPr>
            <p:ph type="title"/>
          </p:nvPr>
        </p:nvSpPr>
        <p:spPr>
          <a:xfrm>
            <a:off x="1034604" y="760993"/>
            <a:ext cx="10122791" cy="1307592"/>
          </a:xfrm>
        </p:spPr>
        <p:txBody>
          <a:bodyPr>
            <a:normAutofit/>
          </a:bodyPr>
          <a:lstStyle/>
          <a:p>
            <a:pPr algn="ctr"/>
            <a:r>
              <a:rPr lang="en-US"/>
              <a:t>Variables</a:t>
            </a:r>
          </a:p>
        </p:txBody>
      </p:sp>
      <p:sp>
        <p:nvSpPr>
          <p:cNvPr id="5" name="Rectangle 4">
            <a:extLst>
              <a:ext uri="{FF2B5EF4-FFF2-40B4-BE49-F238E27FC236}">
                <a16:creationId xmlns:a16="http://schemas.microsoft.com/office/drawing/2014/main" id="{ADBA2C78-8480-E859-08BD-7B2B48CCE8AC}"/>
              </a:ext>
            </a:extLst>
          </p:cNvPr>
          <p:cNvSpPr/>
          <p:nvPr/>
        </p:nvSpPr>
        <p:spPr>
          <a:xfrm>
            <a:off x="9944100" y="3857625"/>
            <a:ext cx="1304926" cy="1279072"/>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992A64-79F2-3655-4EE8-FE5BB58E411B}"/>
              </a:ext>
            </a:extLst>
          </p:cNvPr>
          <p:cNvSpPr/>
          <p:nvPr/>
        </p:nvSpPr>
        <p:spPr>
          <a:xfrm>
            <a:off x="10229850" y="3695700"/>
            <a:ext cx="276226" cy="285750"/>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11">
            <a:extLst>
              <a:ext uri="{FF2B5EF4-FFF2-40B4-BE49-F238E27FC236}">
                <a16:creationId xmlns:a16="http://schemas.microsoft.com/office/drawing/2014/main" id="{0408D65A-0317-60CE-2117-165238D0EE8B}"/>
              </a:ext>
            </a:extLst>
          </p:cNvPr>
          <p:cNvGraphicFramePr>
            <a:graphicFrameLocks noGrp="1"/>
          </p:cNvGraphicFramePr>
          <p:nvPr>
            <p:ph idx="1"/>
            <p:extLst>
              <p:ext uri="{D42A27DB-BD31-4B8C-83A1-F6EECF244321}">
                <p14:modId xmlns:p14="http://schemas.microsoft.com/office/powerpoint/2010/main" val="1324924747"/>
              </p:ext>
            </p:extLst>
          </p:nvPr>
        </p:nvGraphicFramePr>
        <p:xfrm>
          <a:off x="888776" y="1578188"/>
          <a:ext cx="7302724" cy="4558874"/>
        </p:xfrm>
        <a:graphic>
          <a:graphicData uri="http://schemas.openxmlformats.org/drawingml/2006/table">
            <a:tbl>
              <a:tblPr firstRow="1" bandRow="1">
                <a:tableStyleId>{21E4AEA4-8DFA-4A89-87EB-49C32662AFE0}</a:tableStyleId>
              </a:tblPr>
              <a:tblGrid>
                <a:gridCol w="7302724">
                  <a:extLst>
                    <a:ext uri="{9D8B030D-6E8A-4147-A177-3AD203B41FA5}">
                      <a16:colId xmlns:a16="http://schemas.microsoft.com/office/drawing/2014/main" val="2317111928"/>
                    </a:ext>
                  </a:extLst>
                </a:gridCol>
              </a:tblGrid>
              <a:tr h="400517">
                <a:tc>
                  <a:txBody>
                    <a:bodyPr/>
                    <a:lstStyle/>
                    <a:p>
                      <a:pPr algn="ctr"/>
                      <a:r>
                        <a:rPr lang="en-US" sz="2000" b="0" dirty="0"/>
                        <a:t>Variable</a:t>
                      </a:r>
                    </a:p>
                  </a:txBody>
                  <a:tcPr/>
                </a:tc>
                <a:extLst>
                  <a:ext uri="{0D108BD9-81ED-4DB2-BD59-A6C34878D82A}">
                    <a16:rowId xmlns:a16="http://schemas.microsoft.com/office/drawing/2014/main" val="4003109091"/>
                  </a:ext>
                </a:extLst>
              </a:tr>
              <a:tr h="393305">
                <a:tc>
                  <a:txBody>
                    <a:bodyPr/>
                    <a:lstStyle/>
                    <a:p>
                      <a:pPr algn="l" fontAlgn="b"/>
                      <a:r>
                        <a:rPr lang="en-US" sz="2000" b="0" u="none" strike="noStrike" dirty="0">
                          <a:solidFill>
                            <a:srgbClr val="000000"/>
                          </a:solidFill>
                          <a:effectLst/>
                        </a:rPr>
                        <a:t>Labor force participation rate among women aged 25–34</a:t>
                      </a:r>
                      <a:endParaRPr lang="en-US" sz="20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427748957"/>
                  </a:ext>
                </a:extLst>
              </a:tr>
              <a:tr h="393305">
                <a:tc>
                  <a:txBody>
                    <a:bodyPr/>
                    <a:lstStyle/>
                    <a:p>
                      <a:pPr algn="l" fontAlgn="b"/>
                      <a:r>
                        <a:rPr lang="en-US" sz="2000" b="0" u="none" strike="noStrike" dirty="0">
                          <a:solidFill>
                            <a:srgbClr val="000000"/>
                          </a:solidFill>
                          <a:effectLst/>
                        </a:rPr>
                        <a:t>Percentage of people aged 25 and over with a bachelor's degree or higher</a:t>
                      </a:r>
                      <a:endParaRPr lang="en-US" sz="20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271709186"/>
                  </a:ext>
                </a:extLst>
              </a:tr>
              <a:tr h="517375">
                <a:tc>
                  <a:txBody>
                    <a:bodyPr/>
                    <a:lstStyle/>
                    <a:p>
                      <a:pPr algn="l" fontAlgn="b"/>
                      <a:r>
                        <a:rPr lang="en-US" sz="2000" b="0" u="none" strike="noStrike" dirty="0">
                          <a:solidFill>
                            <a:srgbClr val="000000"/>
                          </a:solidFill>
                          <a:effectLst/>
                        </a:rPr>
                        <a:t>GDP per capita in the United States </a:t>
                      </a:r>
                      <a:endParaRPr lang="en-US" sz="20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571503575"/>
                  </a:ext>
                </a:extLst>
              </a:tr>
              <a:tr h="640072">
                <a:tc>
                  <a:txBody>
                    <a:bodyPr/>
                    <a:lstStyle/>
                    <a:p>
                      <a:pPr algn="l" fontAlgn="b"/>
                      <a:r>
                        <a:rPr lang="en-US" sz="2000" b="0" u="none" strike="noStrike" dirty="0">
                          <a:solidFill>
                            <a:srgbClr val="000000"/>
                          </a:solidFill>
                          <a:effectLst/>
                        </a:rPr>
                        <a:t>Estimated total health expenditure as a percentage of Gross Domestic Product </a:t>
                      </a:r>
                      <a:endParaRPr lang="en-US" sz="20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329879141"/>
                  </a:ext>
                </a:extLst>
              </a:tr>
              <a:tr h="461573">
                <a:tc>
                  <a:txBody>
                    <a:bodyPr/>
                    <a:lstStyle/>
                    <a:p>
                      <a:pPr algn="l" fontAlgn="b"/>
                      <a:r>
                        <a:rPr lang="en-US" sz="2000" b="0" u="none" strike="noStrike" dirty="0">
                          <a:solidFill>
                            <a:srgbClr val="000000"/>
                          </a:solidFill>
                          <a:effectLst/>
                        </a:rPr>
                        <a:t>Average educational expense per student</a:t>
                      </a:r>
                      <a:endParaRPr lang="en-US" sz="20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066947961"/>
                  </a:ext>
                </a:extLst>
              </a:tr>
              <a:tr h="520060">
                <a:tc>
                  <a:txBody>
                    <a:bodyPr/>
                    <a:lstStyle/>
                    <a:p>
                      <a:pPr algn="l" fontAlgn="b"/>
                      <a:r>
                        <a:rPr lang="en-US" sz="2000" b="0" u="none" strike="noStrike" dirty="0">
                          <a:solidFill>
                            <a:srgbClr val="000000"/>
                          </a:solidFill>
                          <a:effectLst/>
                        </a:rPr>
                        <a:t>Average age at which women in the U.S. are getting married for the first time</a:t>
                      </a:r>
                      <a:endParaRPr lang="en-US" sz="20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4272791229"/>
                  </a:ext>
                </a:extLst>
              </a:tr>
              <a:tr h="393305">
                <a:tc>
                  <a:txBody>
                    <a:bodyPr/>
                    <a:lstStyle/>
                    <a:p>
                      <a:pPr algn="l" fontAlgn="t"/>
                      <a:r>
                        <a:rPr lang="en-US" sz="2000" b="0" u="none" strike="noStrike" dirty="0">
                          <a:solidFill>
                            <a:srgbClr val="000000"/>
                          </a:solidFill>
                          <a:effectLst/>
                        </a:rPr>
                        <a:t>Estimated contraceptive prevalence among women aged 15–49 </a:t>
                      </a:r>
                      <a:endParaRPr lang="en-US" sz="20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465997437"/>
                  </a:ext>
                </a:extLst>
              </a:tr>
              <a:tr h="520827">
                <a:tc>
                  <a:txBody>
                    <a:bodyPr/>
                    <a:lstStyle/>
                    <a:p>
                      <a:pPr algn="l" fontAlgn="ctr"/>
                      <a:r>
                        <a:rPr lang="en-US" sz="2000" b="0" u="none" strike="noStrike" dirty="0">
                          <a:solidFill>
                            <a:srgbClr val="000000"/>
                          </a:solidFill>
                          <a:effectLst/>
                        </a:rPr>
                        <a:t>Estimated number of abortions per 1000 pregnancies</a:t>
                      </a:r>
                      <a:endParaRPr lang="en-US" sz="20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973203964"/>
                  </a:ext>
                </a:extLst>
              </a:tr>
            </a:tbl>
          </a:graphicData>
        </a:graphic>
      </p:graphicFrame>
      <p:sp>
        <p:nvSpPr>
          <p:cNvPr id="7" name="TextBox 6">
            <a:extLst>
              <a:ext uri="{FF2B5EF4-FFF2-40B4-BE49-F238E27FC236}">
                <a16:creationId xmlns:a16="http://schemas.microsoft.com/office/drawing/2014/main" id="{73F24B25-0FAE-E39D-0552-5D025FDD578D}"/>
              </a:ext>
            </a:extLst>
          </p:cNvPr>
          <p:cNvSpPr txBox="1"/>
          <p:nvPr/>
        </p:nvSpPr>
        <p:spPr>
          <a:xfrm>
            <a:off x="8477610" y="2068585"/>
            <a:ext cx="2932979" cy="3477875"/>
          </a:xfrm>
          <a:prstGeom prst="rect">
            <a:avLst/>
          </a:prstGeom>
          <a:noFill/>
        </p:spPr>
        <p:txBody>
          <a:bodyPr wrap="square">
            <a:spAutoFit/>
          </a:bodyPr>
          <a:lstStyle/>
          <a:p>
            <a:r>
              <a:rPr lang="en-US" sz="2200" dirty="0"/>
              <a:t>It is rare to find a demographic forecasting model in the literature that simultaneously incorporates socio-demographic factors, education, behavioral patterns, and economic indicators.</a:t>
            </a:r>
          </a:p>
        </p:txBody>
      </p:sp>
    </p:spTree>
    <p:extLst>
      <p:ext uri="{BB962C8B-B14F-4D97-AF65-F5344CB8AC3E}">
        <p14:creationId xmlns:p14="http://schemas.microsoft.com/office/powerpoint/2010/main" val="745799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3D604-E1C8-B89D-67E5-124D744CA6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3E1E7C-6005-A406-D226-0E10DAE8B885}"/>
              </a:ext>
            </a:extLst>
          </p:cNvPr>
          <p:cNvSpPr>
            <a:spLocks noGrp="1"/>
          </p:cNvSpPr>
          <p:nvPr>
            <p:ph type="title"/>
          </p:nvPr>
        </p:nvSpPr>
        <p:spPr>
          <a:xfrm>
            <a:off x="704088" y="914400"/>
            <a:ext cx="5195889" cy="1316736"/>
          </a:xfrm>
        </p:spPr>
        <p:txBody>
          <a:bodyPr>
            <a:normAutofit/>
          </a:bodyPr>
          <a:lstStyle/>
          <a:p>
            <a:r>
              <a:rPr lang="en-US"/>
              <a:t>Variable Transformation</a:t>
            </a:r>
          </a:p>
        </p:txBody>
      </p:sp>
      <p:sp>
        <p:nvSpPr>
          <p:cNvPr id="3" name="Content Placeholder 2">
            <a:extLst>
              <a:ext uri="{FF2B5EF4-FFF2-40B4-BE49-F238E27FC236}">
                <a16:creationId xmlns:a16="http://schemas.microsoft.com/office/drawing/2014/main" id="{8CF2AE8D-3C5F-24A4-F9BA-E7F8B63DD8E3}"/>
              </a:ext>
            </a:extLst>
          </p:cNvPr>
          <p:cNvSpPr>
            <a:spLocks noGrp="1"/>
          </p:cNvSpPr>
          <p:nvPr>
            <p:ph idx="1"/>
          </p:nvPr>
        </p:nvSpPr>
        <p:spPr>
          <a:xfrm>
            <a:off x="704088" y="2375534"/>
            <a:ext cx="5195889" cy="1315635"/>
          </a:xfrm>
        </p:spPr>
        <p:txBody>
          <a:bodyPr>
            <a:normAutofit/>
          </a:bodyPr>
          <a:lstStyle/>
          <a:p>
            <a:pPr marL="0" indent="0">
              <a:buNone/>
            </a:pPr>
            <a:r>
              <a:rPr lang="en-US" dirty="0"/>
              <a:t>We apply transformations to variables with monotone relationships to achieve optimal linear correlation.</a:t>
            </a:r>
          </a:p>
        </p:txBody>
      </p:sp>
      <p:pic>
        <p:nvPicPr>
          <p:cNvPr id="5" name="Picture 4" descr="Magnifying glass showing decling performance">
            <a:extLst>
              <a:ext uri="{FF2B5EF4-FFF2-40B4-BE49-F238E27FC236}">
                <a16:creationId xmlns:a16="http://schemas.microsoft.com/office/drawing/2014/main" id="{A701C25D-29C0-EE8B-A1C5-08A5746598E2}"/>
              </a:ext>
            </a:extLst>
          </p:cNvPr>
          <p:cNvPicPr>
            <a:picLocks noChangeAspect="1"/>
          </p:cNvPicPr>
          <p:nvPr/>
        </p:nvPicPr>
        <p:blipFill>
          <a:blip r:embed="rId2"/>
          <a:srcRect l="6632" r="37195" b="-2"/>
          <a:stretch/>
        </p:blipFill>
        <p:spPr>
          <a:xfrm>
            <a:off x="6420752" y="-1"/>
            <a:ext cx="5771248" cy="6857999"/>
          </a:xfrm>
          <a:prstGeom prst="rect">
            <a:avLst/>
          </a:prstGeom>
        </p:spPr>
      </p:pic>
      <p:pic>
        <p:nvPicPr>
          <p:cNvPr id="4" name="Picture 3" descr="A collection of geometric shapes&#10;&#10;AI-generated content may be incorrect.">
            <a:extLst>
              <a:ext uri="{FF2B5EF4-FFF2-40B4-BE49-F238E27FC236}">
                <a16:creationId xmlns:a16="http://schemas.microsoft.com/office/drawing/2014/main" id="{4BC61695-8E4C-32D4-9627-08FC7CF6D1C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604" b="71497" l="33398" r="40137">
                        <a14:foregroundMark x1="33838" y1="62679" x2="37646" y2="65619"/>
                        <a14:foregroundMark x1="37646" y1="65619" x2="40137" y2="70062"/>
                        <a14:foregroundMark x1="40137" y1="70062" x2="35840" y2="71497"/>
                        <a14:foregroundMark x1="35840" y1="71497" x2="34229" y2="64457"/>
                        <a14:foregroundMark x1="34229" y1="64457" x2="37549" y2="68558"/>
                        <a14:foregroundMark x1="37549" y1="68558" x2="35156" y2="70198"/>
                        <a14:foregroundMark x1="37500" y1="65824" x2="36572" y2="60492"/>
                        <a14:foregroundMark x1="36572" y1="60492" x2="36328" y2="62679"/>
                        <a14:foregroundMark x1="37793" y1="66576" x2="39600" y2="68763"/>
                        <a14:foregroundMark x1="39551" y1="68216" x2="39990" y2="69241"/>
                      </a14:backgroundRemoval>
                    </a14:imgEffect>
                    <a14:imgEffect>
                      <a14:artisticFilmGrain/>
                    </a14:imgEffect>
                  </a14:imgLayer>
                </a14:imgProps>
              </a:ext>
            </a:extLst>
          </a:blip>
          <a:srcRect l="32579" t="58305" r="58984" b="28073"/>
          <a:stretch/>
        </p:blipFill>
        <p:spPr>
          <a:xfrm rot="20668321">
            <a:off x="245718" y="5412743"/>
            <a:ext cx="1028700" cy="1187486"/>
          </a:xfrm>
          <a:prstGeom prst="rect">
            <a:avLst/>
          </a:prstGeom>
        </p:spPr>
      </p:pic>
      <p:cxnSp>
        <p:nvCxnSpPr>
          <p:cNvPr id="6" name="Straight Connector 5">
            <a:extLst>
              <a:ext uri="{FF2B5EF4-FFF2-40B4-BE49-F238E27FC236}">
                <a16:creationId xmlns:a16="http://schemas.microsoft.com/office/drawing/2014/main" id="{D6CA9097-6E9E-C831-0DA9-235D82BD72A8}"/>
              </a:ext>
            </a:extLst>
          </p:cNvPr>
          <p:cNvCxnSpPr>
            <a:cxnSpLocks/>
          </p:cNvCxnSpPr>
          <p:nvPr/>
        </p:nvCxnSpPr>
        <p:spPr>
          <a:xfrm rot="20668321" flipV="1">
            <a:off x="1228725" y="6000750"/>
            <a:ext cx="0" cy="3143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F48519-AEF1-44DC-310B-23526CD44DB7}"/>
                  </a:ext>
                </a:extLst>
              </p:cNvPr>
              <p:cNvSpPr txBox="1"/>
              <p:nvPr/>
            </p:nvSpPr>
            <p:spPr>
              <a:xfrm>
                <a:off x="683362" y="3425992"/>
                <a:ext cx="5373637" cy="168103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func>
                        <m:funcPr>
                          <m:ctrlPr>
                            <a:rPr lang="en-US" sz="2200" b="0" i="1" smtClean="0">
                              <a:latin typeface="Cambria Math" panose="02040503050406030204" pitchFamily="18" charset="0"/>
                            </a:rPr>
                          </m:ctrlPr>
                        </m:funcPr>
                        <m:fName>
                          <m:limLow>
                            <m:limLowPr>
                              <m:ctrlPr>
                                <a:rPr lang="en-US" sz="2200" b="0" i="1" smtClean="0">
                                  <a:latin typeface="Cambria Math" panose="02040503050406030204" pitchFamily="18" charset="0"/>
                                </a:rPr>
                              </m:ctrlPr>
                            </m:limLowPr>
                            <m:e>
                              <m:r>
                                <m:rPr>
                                  <m:sty m:val="p"/>
                                </m:rPr>
                                <a:rPr lang="en-US" sz="2200" b="0" i="0" smtClean="0">
                                  <a:latin typeface="Cambria Math" panose="02040503050406030204" pitchFamily="18" charset="0"/>
                                </a:rPr>
                                <m:t>min</m:t>
                              </m:r>
                            </m:e>
                            <m:lim>
                              <m:r>
                                <a:rPr lang="en-US" sz="2200" i="1">
                                  <a:latin typeface="Cambria Math" panose="02040503050406030204" pitchFamily="18" charset="0"/>
                                  <a:ea typeface="Cambria Math" panose="02040503050406030204" pitchFamily="18" charset="0"/>
                                </a:rPr>
                                <m:t>𝛽</m:t>
                              </m:r>
                            </m:lim>
                          </m:limLow>
                        </m:fName>
                        <m:e>
                          <m:sSup>
                            <m:sSupPr>
                              <m:ctrlPr>
                                <a:rPr lang="en-US" sz="2200" i="1">
                                  <a:latin typeface="Cambria Math" panose="02040503050406030204" pitchFamily="18" charset="0"/>
                                  <a:ea typeface="Cambria Math" panose="02040503050406030204" pitchFamily="18" charset="0"/>
                                </a:rPr>
                              </m:ctrlPr>
                            </m:sSupPr>
                            <m:e>
                              <m:d>
                                <m:dPr>
                                  <m:begChr m:val="|"/>
                                  <m:endChr m:val="|"/>
                                  <m:ctrlPr>
                                    <a:rPr lang="en-US" sz="2200" i="1">
                                      <a:latin typeface="Cambria Math" panose="02040503050406030204" pitchFamily="18" charset="0"/>
                                    </a:rPr>
                                  </m:ctrlPr>
                                </m:dPr>
                                <m:e>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𝑦</m:t>
                                      </m:r>
                                      <m:r>
                                        <a:rPr lang="en-US" sz="2200" i="1">
                                          <a:latin typeface="Cambria Math" panose="02040503050406030204" pitchFamily="18" charset="0"/>
                                        </a:rPr>
                                        <m:t>−</m:t>
                                      </m:r>
                                      <m:acc>
                                        <m:accPr>
                                          <m:chr m:val="̃"/>
                                          <m:ctrlPr>
                                            <a:rPr lang="en-US" sz="2200" b="0" i="1" smtClean="0">
                                              <a:latin typeface="Cambria Math" panose="02040503050406030204" pitchFamily="18" charset="0"/>
                                            </a:rPr>
                                          </m:ctrlPr>
                                        </m:accPr>
                                        <m:e>
                                          <m:r>
                                            <a:rPr lang="en-US" sz="2200" b="0" i="1" smtClean="0">
                                              <a:latin typeface="Cambria Math" panose="02040503050406030204" pitchFamily="18" charset="0"/>
                                            </a:rPr>
                                            <m:t>𝑥</m:t>
                                          </m:r>
                                        </m:e>
                                      </m:acc>
                                    </m:e>
                                  </m:d>
                                </m:e>
                              </m:d>
                            </m:e>
                            <m:sup>
                              <m:r>
                                <a:rPr lang="en-US" sz="2200" i="1">
                                  <a:latin typeface="Cambria Math" panose="02040503050406030204" pitchFamily="18" charset="0"/>
                                  <a:ea typeface="Cambria Math" panose="02040503050406030204" pitchFamily="18" charset="0"/>
                                </a:rPr>
                                <m:t>2</m:t>
                              </m:r>
                            </m:sup>
                          </m:sSup>
                        </m:e>
                      </m:func>
                    </m:oMath>
                  </m:oMathPara>
                </a14:m>
                <a:endParaRPr lang="en-US" sz="2200" dirty="0"/>
              </a:p>
              <a:p>
                <a:pPr algn="ctr"/>
                <a:r>
                  <a:rPr lang="en-US" sz="2200" dirty="0"/>
                  <a:t>subject to </a:t>
                </a:r>
                <a14:m>
                  <m:oMath xmlns:m="http://schemas.openxmlformats.org/officeDocument/2006/math">
                    <m:acc>
                      <m:accPr>
                        <m:chr m:val="̃"/>
                        <m:ctrlPr>
                          <a:rPr lang="en-US" sz="2200" i="1">
                            <a:latin typeface="Cambria Math" panose="02040503050406030204" pitchFamily="18" charset="0"/>
                          </a:rPr>
                        </m:ctrlPr>
                      </m:accPr>
                      <m:e>
                        <m:r>
                          <a:rPr lang="en-US" sz="2200" i="1">
                            <a:latin typeface="Cambria Math" panose="02040503050406030204" pitchFamily="18" charset="0"/>
                          </a:rPr>
                          <m:t>𝑥</m:t>
                        </m:r>
                      </m:e>
                    </m:acc>
                    <m:r>
                      <a:rPr lang="en-US" sz="2200" b="0" i="1" smtClean="0">
                        <a:latin typeface="Cambria Math" panose="02040503050406030204" pitchFamily="18" charset="0"/>
                        <a:ea typeface="Cambria Math" panose="02040503050406030204" pitchFamily="18" charset="0"/>
                      </a:rPr>
                      <m:t>= </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𝛽</m:t>
                        </m:r>
                      </m:e>
                      <m:sub>
                        <m:r>
                          <a:rPr lang="en-US" sz="2200" b="0" i="1" smtClean="0">
                            <a:latin typeface="Cambria Math" panose="02040503050406030204" pitchFamily="18" charset="0"/>
                            <a:ea typeface="Cambria Math" panose="02040503050406030204" pitchFamily="18" charset="0"/>
                          </a:rPr>
                          <m:t>1</m:t>
                        </m:r>
                      </m:sub>
                    </m:sSub>
                    <m:sSup>
                      <m:sSupPr>
                        <m:ctrlPr>
                          <a:rPr lang="en-US" sz="2200" b="0" i="1" smtClean="0">
                            <a:latin typeface="Cambria Math" panose="02040503050406030204" pitchFamily="18" charset="0"/>
                            <a:ea typeface="Cambria Math" panose="02040503050406030204" pitchFamily="18" charset="0"/>
                          </a:rPr>
                        </m:ctrlPr>
                      </m:sSupPr>
                      <m:e>
                        <m:d>
                          <m:dPr>
                            <m:ctrlPr>
                              <a:rPr lang="en-US" sz="2200" b="0" i="1" smtClean="0">
                                <a:latin typeface="Cambria Math" panose="02040503050406030204" pitchFamily="18" charset="0"/>
                                <a:ea typeface="Cambria Math" panose="02040503050406030204" pitchFamily="18" charset="0"/>
                              </a:rPr>
                            </m:ctrlPr>
                          </m:dPr>
                          <m:e>
                            <m:r>
                              <a:rPr lang="en-US" sz="2200" b="0" i="1" smtClean="0">
                                <a:latin typeface="Cambria Math" panose="02040503050406030204" pitchFamily="18" charset="0"/>
                                <a:ea typeface="Cambria Math" panose="02040503050406030204" pitchFamily="18" charset="0"/>
                              </a:rPr>
                              <m:t>𝑥</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𝑥</m:t>
                                </m:r>
                              </m:e>
                              <m:sub>
                                <m:r>
                                  <a:rPr lang="en-US" sz="2200" b="0" i="1" smtClean="0">
                                    <a:latin typeface="Cambria Math" panose="02040503050406030204" pitchFamily="18" charset="0"/>
                                    <a:ea typeface="Cambria Math" panose="02040503050406030204" pitchFamily="18" charset="0"/>
                                  </a:rPr>
                                  <m:t>0</m:t>
                                </m:r>
                              </m:sub>
                            </m:sSub>
                          </m:e>
                        </m:d>
                      </m:e>
                      <m:sup>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𝐵</m:t>
                            </m:r>
                          </m:e>
                          <m:sub>
                            <m:r>
                              <a:rPr lang="en-US" sz="2200" b="0" i="1" smtClean="0">
                                <a:latin typeface="Cambria Math" panose="02040503050406030204" pitchFamily="18" charset="0"/>
                                <a:ea typeface="Cambria Math" panose="02040503050406030204" pitchFamily="18" charset="0"/>
                              </a:rPr>
                              <m:t>2</m:t>
                            </m:r>
                          </m:sub>
                        </m:sSub>
                      </m:sup>
                    </m:sSup>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ea typeface="Cambria Math" panose="02040503050406030204" pitchFamily="18" charset="0"/>
                          </a:rPr>
                        </m:ctrlPr>
                      </m:sSubPr>
                      <m:e>
                        <m:r>
                          <a:rPr lang="en-US" sz="2200" b="0" i="1" smtClean="0">
                            <a:latin typeface="Cambria Math" panose="02040503050406030204" pitchFamily="18" charset="0"/>
                            <a:ea typeface="Cambria Math" panose="02040503050406030204" pitchFamily="18" charset="0"/>
                          </a:rPr>
                          <m:t>𝐵</m:t>
                        </m:r>
                      </m:e>
                      <m:sub>
                        <m:r>
                          <a:rPr lang="en-US" sz="2200" b="0" i="1" smtClean="0">
                            <a:latin typeface="Cambria Math" panose="02040503050406030204" pitchFamily="18" charset="0"/>
                            <a:ea typeface="Cambria Math" panose="02040503050406030204" pitchFamily="18" charset="0"/>
                          </a:rPr>
                          <m:t>3</m:t>
                        </m:r>
                      </m:sub>
                    </m:sSub>
                    <m:r>
                      <a:rPr lang="en-US" sz="2200" b="0" i="1" smtClean="0">
                        <a:latin typeface="Cambria Math" panose="02040503050406030204" pitchFamily="18" charset="0"/>
                        <a:ea typeface="Cambria Math" panose="02040503050406030204" pitchFamily="18" charset="0"/>
                      </a:rPr>
                      <m:t> </m:t>
                    </m:r>
                  </m:oMath>
                </a14:m>
                <a:endParaRPr lang="en-US" sz="2200" b="0" dirty="0">
                  <a:ea typeface="Cambria Math" panose="02040503050406030204" pitchFamily="18" charset="0"/>
                </a:endParaRPr>
              </a:p>
              <a:p>
                <a:pPr algn="ctr"/>
                <a:endParaRPr lang="en-US" sz="2200" b="0" dirty="0">
                  <a:ea typeface="Cambria Math" panose="02040503050406030204" pitchFamily="18" charset="0"/>
                </a:endParaRPr>
              </a:p>
              <a:p>
                <a:pPr algn="ct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𝐵</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𝐵</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 </m:t>
                    </m:r>
                    <m:r>
                      <a:rPr lang="en-US" sz="2200" b="0" i="1" smtClean="0">
                        <a:latin typeface="Cambria Math" panose="02040503050406030204" pitchFamily="18" charset="0"/>
                      </a:rPr>
                      <m:t>𝑎𝑛𝑑</m:t>
                    </m:r>
                    <m:r>
                      <a:rPr lang="en-US" sz="2200" b="0" i="1" smtClean="0">
                        <a:latin typeface="Cambria Math" panose="02040503050406030204" pitchFamily="18" charset="0"/>
                      </a:rPr>
                      <m:t> </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𝐵</m:t>
                        </m:r>
                      </m:e>
                      <m:sub>
                        <m:r>
                          <a:rPr lang="en-US" sz="2200" b="0" i="1" smtClean="0">
                            <a:latin typeface="Cambria Math" panose="02040503050406030204" pitchFamily="18" charset="0"/>
                          </a:rPr>
                          <m:t>3</m:t>
                        </m:r>
                      </m:sub>
                    </m:sSub>
                  </m:oMath>
                </a14:m>
                <a:r>
                  <a:rPr lang="en-US" sz="2200" dirty="0"/>
                  <a:t> are positive constants</a:t>
                </a:r>
              </a:p>
            </p:txBody>
          </p:sp>
        </mc:Choice>
        <mc:Fallback xmlns="">
          <p:sp>
            <p:nvSpPr>
              <p:cNvPr id="7" name="TextBox 6">
                <a:extLst>
                  <a:ext uri="{FF2B5EF4-FFF2-40B4-BE49-F238E27FC236}">
                    <a16:creationId xmlns:a16="http://schemas.microsoft.com/office/drawing/2014/main" id="{2EF48519-AEF1-44DC-310B-23526CD44DB7}"/>
                  </a:ext>
                </a:extLst>
              </p:cNvPr>
              <p:cNvSpPr txBox="1">
                <a:spLocks noRot="1" noChangeAspect="1" noMove="1" noResize="1" noEditPoints="1" noAdjustHandles="1" noChangeArrowheads="1" noChangeShapeType="1" noTextEdit="1"/>
              </p:cNvSpPr>
              <p:nvPr/>
            </p:nvSpPr>
            <p:spPr>
              <a:xfrm>
                <a:off x="683362" y="3425992"/>
                <a:ext cx="5373637" cy="1681038"/>
              </a:xfrm>
              <a:prstGeom prst="rect">
                <a:avLst/>
              </a:prstGeom>
              <a:blipFill>
                <a:blip r:embed="rId5"/>
                <a:stretch>
                  <a:fillRect b="-6522"/>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F85EEEC9-4CCF-3B27-71C1-6A766A032CB8}"/>
                  </a:ext>
                </a:extLst>
              </p14:cNvPr>
              <p14:cNvContentPartPr/>
              <p14:nvPr/>
            </p14:nvContentPartPr>
            <p14:xfrm>
              <a:off x="5033729" y="5286190"/>
              <a:ext cx="10440" cy="15120"/>
            </p14:xfrm>
          </p:contentPart>
        </mc:Choice>
        <mc:Fallback xmlns="">
          <p:pic>
            <p:nvPicPr>
              <p:cNvPr id="28" name="Ink 27">
                <a:extLst>
                  <a:ext uri="{FF2B5EF4-FFF2-40B4-BE49-F238E27FC236}">
                    <a16:creationId xmlns:a16="http://schemas.microsoft.com/office/drawing/2014/main" id="{F85EEEC9-4CCF-3B27-71C1-6A766A032CB8}"/>
                  </a:ext>
                </a:extLst>
              </p:cNvPr>
              <p:cNvPicPr/>
              <p:nvPr/>
            </p:nvPicPr>
            <p:blipFill>
              <a:blip r:embed="rId7"/>
              <a:stretch>
                <a:fillRect/>
              </a:stretch>
            </p:blipFill>
            <p:spPr>
              <a:xfrm>
                <a:off x="5027609" y="5280070"/>
                <a:ext cx="22680" cy="27360"/>
              </a:xfrm>
              <a:prstGeom prst="rect">
                <a:avLst/>
              </a:prstGeom>
            </p:spPr>
          </p:pic>
        </mc:Fallback>
      </mc:AlternateContent>
      <p:sp>
        <p:nvSpPr>
          <p:cNvPr id="9" name="TextBox 8">
            <a:extLst>
              <a:ext uri="{FF2B5EF4-FFF2-40B4-BE49-F238E27FC236}">
                <a16:creationId xmlns:a16="http://schemas.microsoft.com/office/drawing/2014/main" id="{22810022-809A-CB64-596F-39B25B32832E}"/>
              </a:ext>
            </a:extLst>
          </p:cNvPr>
          <p:cNvSpPr txBox="1"/>
          <p:nvPr/>
        </p:nvSpPr>
        <p:spPr>
          <a:xfrm>
            <a:off x="397612" y="5283888"/>
            <a:ext cx="6096000" cy="707886"/>
          </a:xfrm>
          <a:prstGeom prst="rect">
            <a:avLst/>
          </a:prstGeom>
          <a:noFill/>
        </p:spPr>
        <p:txBody>
          <a:bodyPr wrap="square">
            <a:spAutoFit/>
          </a:bodyPr>
          <a:lstStyle/>
          <a:p>
            <a:pPr algn="ctr"/>
            <a:r>
              <a:rPr lang="en-US" sz="2000" b="1" dirty="0"/>
              <a:t>No existing model applies transformations to</a:t>
            </a:r>
          </a:p>
          <a:p>
            <a:pPr algn="ctr"/>
            <a:r>
              <a:rPr lang="en-US" sz="2000" b="1" dirty="0"/>
              <a:t>enhance performance.</a:t>
            </a:r>
          </a:p>
        </p:txBody>
      </p:sp>
    </p:spTree>
    <p:extLst>
      <p:ext uri="{BB962C8B-B14F-4D97-AF65-F5344CB8AC3E}">
        <p14:creationId xmlns:p14="http://schemas.microsoft.com/office/powerpoint/2010/main" val="1003393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72B7B-7036-41F9-F30F-5422774894AE}"/>
            </a:ext>
          </a:extLst>
        </p:cNvPr>
        <p:cNvGrpSpPr/>
        <p:nvPr/>
      </p:nvGrpSpPr>
      <p:grpSpPr>
        <a:xfrm>
          <a:off x="0" y="0"/>
          <a:ext cx="0" cy="0"/>
          <a:chOff x="0" y="0"/>
          <a:chExt cx="0" cy="0"/>
        </a:xfrm>
      </p:grpSpPr>
      <p:pic>
        <p:nvPicPr>
          <p:cNvPr id="1033" name="Picture 9">
            <a:extLst>
              <a:ext uri="{FF2B5EF4-FFF2-40B4-BE49-F238E27FC236}">
                <a16:creationId xmlns:a16="http://schemas.microsoft.com/office/drawing/2014/main" id="{1C75E02E-5082-9CEB-4037-51DEA5925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858" y="1532080"/>
            <a:ext cx="5118802" cy="342922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E98F853A-2E67-2B47-79C5-6C557E92D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284" y="1532080"/>
            <a:ext cx="5118802" cy="35063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A8D66D-414A-830B-8942-BE0FC61BC26A}"/>
              </a:ext>
            </a:extLst>
          </p:cNvPr>
          <p:cNvSpPr>
            <a:spLocks noGrp="1"/>
          </p:cNvSpPr>
          <p:nvPr>
            <p:ph type="title"/>
          </p:nvPr>
        </p:nvSpPr>
        <p:spPr>
          <a:xfrm>
            <a:off x="633412" y="800324"/>
            <a:ext cx="10925176" cy="779381"/>
          </a:xfrm>
        </p:spPr>
        <p:txBody>
          <a:bodyPr vert="horz" lIns="91440" tIns="45720" rIns="91440" bIns="45720" rtlCol="0" anchor="t">
            <a:normAutofit/>
          </a:bodyPr>
          <a:lstStyle/>
          <a:p>
            <a:pPr algn="ctr">
              <a:lnSpc>
                <a:spcPct val="90000"/>
              </a:lnSpc>
            </a:pPr>
            <a:r>
              <a:rPr lang="en-US" sz="4200"/>
              <a:t>Contraceptive and Abortion Variables</a:t>
            </a:r>
          </a:p>
        </p:txBody>
      </p:sp>
      <p:sp>
        <p:nvSpPr>
          <p:cNvPr id="9" name="TextBox 8">
            <a:extLst>
              <a:ext uri="{FF2B5EF4-FFF2-40B4-BE49-F238E27FC236}">
                <a16:creationId xmlns:a16="http://schemas.microsoft.com/office/drawing/2014/main" id="{E984E6BC-490F-D58E-EC5A-0C45C6EC0E5A}"/>
              </a:ext>
            </a:extLst>
          </p:cNvPr>
          <p:cNvSpPr txBox="1"/>
          <p:nvPr/>
        </p:nvSpPr>
        <p:spPr>
          <a:xfrm rot="16200000">
            <a:off x="-181462" y="2511784"/>
            <a:ext cx="1629749" cy="369332"/>
          </a:xfrm>
          <a:prstGeom prst="rect">
            <a:avLst/>
          </a:prstGeom>
        </p:spPr>
        <p:txBody>
          <a:bodyPr wrap="square" rtlCol="0">
            <a:spAutoFit/>
          </a:bodyPr>
          <a:lstStyle/>
          <a:p>
            <a:r>
              <a:rPr lang="en-US"/>
              <a:t>Fertility Rate</a:t>
            </a:r>
          </a:p>
        </p:txBody>
      </p:sp>
      <p:sp>
        <p:nvSpPr>
          <p:cNvPr id="10" name="TextBox 9">
            <a:extLst>
              <a:ext uri="{FF2B5EF4-FFF2-40B4-BE49-F238E27FC236}">
                <a16:creationId xmlns:a16="http://schemas.microsoft.com/office/drawing/2014/main" id="{95687133-9663-A12D-A5F2-4BD1C5B9AE2C}"/>
              </a:ext>
            </a:extLst>
          </p:cNvPr>
          <p:cNvSpPr txBox="1"/>
          <p:nvPr/>
        </p:nvSpPr>
        <p:spPr>
          <a:xfrm rot="16200000">
            <a:off x="5440248" y="2511783"/>
            <a:ext cx="1629749" cy="369332"/>
          </a:xfrm>
          <a:prstGeom prst="rect">
            <a:avLst/>
          </a:prstGeom>
        </p:spPr>
        <p:txBody>
          <a:bodyPr wrap="square" rtlCol="0">
            <a:spAutoFit/>
          </a:bodyPr>
          <a:lstStyle/>
          <a:p>
            <a:r>
              <a:rPr lang="en-US"/>
              <a:t>Fertility Rate</a:t>
            </a:r>
          </a:p>
        </p:txBody>
      </p:sp>
      <p:sp>
        <p:nvSpPr>
          <p:cNvPr id="11" name="TextBox 10">
            <a:extLst>
              <a:ext uri="{FF2B5EF4-FFF2-40B4-BE49-F238E27FC236}">
                <a16:creationId xmlns:a16="http://schemas.microsoft.com/office/drawing/2014/main" id="{B4B5837D-3AA3-8FD7-3B8D-21C3D9597ACC}"/>
              </a:ext>
            </a:extLst>
          </p:cNvPr>
          <p:cNvSpPr txBox="1"/>
          <p:nvPr/>
        </p:nvSpPr>
        <p:spPr>
          <a:xfrm>
            <a:off x="2527796" y="4853793"/>
            <a:ext cx="1548859" cy="369332"/>
          </a:xfrm>
          <a:prstGeom prst="rect">
            <a:avLst/>
          </a:prstGeom>
          <a:noFill/>
        </p:spPr>
        <p:txBody>
          <a:bodyPr wrap="square" rtlCol="0">
            <a:spAutoFit/>
          </a:bodyPr>
          <a:lstStyle/>
          <a:p>
            <a:r>
              <a:rPr lang="en-US"/>
              <a:t>Contraceptive</a:t>
            </a:r>
          </a:p>
        </p:txBody>
      </p:sp>
      <p:sp>
        <p:nvSpPr>
          <p:cNvPr id="12" name="TextBox 11">
            <a:extLst>
              <a:ext uri="{FF2B5EF4-FFF2-40B4-BE49-F238E27FC236}">
                <a16:creationId xmlns:a16="http://schemas.microsoft.com/office/drawing/2014/main" id="{207748C8-7471-B09A-407B-F6F4986CD3E3}"/>
              </a:ext>
            </a:extLst>
          </p:cNvPr>
          <p:cNvSpPr txBox="1"/>
          <p:nvPr/>
        </p:nvSpPr>
        <p:spPr>
          <a:xfrm>
            <a:off x="8115346" y="4878845"/>
            <a:ext cx="1706040" cy="369332"/>
          </a:xfrm>
          <a:prstGeom prst="rect">
            <a:avLst/>
          </a:prstGeom>
          <a:noFill/>
        </p:spPr>
        <p:txBody>
          <a:bodyPr wrap="square" rtlCol="0">
            <a:spAutoFit/>
          </a:bodyPr>
          <a:lstStyle/>
          <a:p>
            <a:r>
              <a:rPr lang="en-US"/>
              <a:t>Abortion Rate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3DA8EC2-3F7B-6C95-F15A-02F1BAD55BF9}"/>
                  </a:ext>
                </a:extLst>
              </p:cNvPr>
              <p:cNvSpPr txBox="1"/>
              <p:nvPr/>
            </p:nvSpPr>
            <p:spPr>
              <a:xfrm>
                <a:off x="1048082" y="5377341"/>
                <a:ext cx="4704132" cy="4805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200" i="1" smtClean="0">
                              <a:latin typeface="Cambria Math" panose="02040503050406030204" pitchFamily="18" charset="0"/>
                            </a:rPr>
                          </m:ctrlPr>
                        </m:accPr>
                        <m:e>
                          <m:r>
                            <a:rPr lang="en-US" sz="2200" i="1">
                              <a:latin typeface="Cambria Math" panose="02040503050406030204" pitchFamily="18" charset="0"/>
                            </a:rPr>
                            <m:t>𝑥</m:t>
                          </m:r>
                        </m:e>
                      </m:acc>
                      <m:r>
                        <a:rPr lang="en-US" sz="2200" b="0" i="1" smtClean="0">
                          <a:latin typeface="Cambria Math" panose="02040503050406030204" pitchFamily="18" charset="0"/>
                          <a:ea typeface="Cambria Math" panose="02040503050406030204" pitchFamily="18" charset="0"/>
                        </a:rPr>
                        <m:t>=</m:t>
                      </m:r>
                      <m:r>
                        <a:rPr lang="en-US" altLang="en-US" sz="2200" i="1" dirty="0">
                          <a:latin typeface="Cambria Math" panose="02040503050406030204" pitchFamily="18" charset="0"/>
                        </a:rPr>
                        <m:t>0.25</m:t>
                      </m:r>
                      <m:sSup>
                        <m:sSupPr>
                          <m:ctrlPr>
                            <a:rPr lang="en-US" sz="2200" b="0" i="1" smtClean="0">
                              <a:latin typeface="Cambria Math" panose="02040503050406030204" pitchFamily="18" charset="0"/>
                              <a:ea typeface="Cambria Math" panose="02040503050406030204" pitchFamily="18" charset="0"/>
                            </a:rPr>
                          </m:ctrlPr>
                        </m:sSupPr>
                        <m:e>
                          <m:d>
                            <m:dPr>
                              <m:ctrlPr>
                                <a:rPr lang="en-US" sz="2200" b="0" i="1" smtClean="0">
                                  <a:latin typeface="Cambria Math" panose="02040503050406030204" pitchFamily="18" charset="0"/>
                                  <a:ea typeface="Cambria Math" panose="02040503050406030204" pitchFamily="18" charset="0"/>
                                </a:rPr>
                              </m:ctrlPr>
                            </m:dPr>
                            <m:e>
                              <m:r>
                                <a:rPr lang="en-US" sz="2200" b="0" i="1" smtClean="0">
                                  <a:latin typeface="Cambria Math" panose="02040503050406030204" pitchFamily="18" charset="0"/>
                                  <a:ea typeface="Cambria Math" panose="02040503050406030204" pitchFamily="18" charset="0"/>
                                </a:rPr>
                                <m:t>𝑥</m:t>
                              </m:r>
                              <m:r>
                                <a:rPr lang="en-US" sz="2200" b="0" i="1" smtClean="0">
                                  <a:latin typeface="Cambria Math" panose="02040503050406030204" pitchFamily="18" charset="0"/>
                                  <a:ea typeface="Cambria Math" panose="02040503050406030204" pitchFamily="18" charset="0"/>
                                </a:rPr>
                                <m:t>−48</m:t>
                              </m:r>
                            </m:e>
                          </m:d>
                        </m:e>
                        <m:sup>
                          <m:r>
                            <m:rPr>
                              <m:nor/>
                            </m:rPr>
                            <a:rPr lang="en-US" altLang="en-US" sz="2200" dirty="0">
                              <a:latin typeface="var(--jp-code-font-family)"/>
                            </a:rPr>
                            <m:t>0.</m:t>
                          </m:r>
                          <m:r>
                            <m:rPr>
                              <m:nor/>
                            </m:rPr>
                            <a:rPr lang="en-US" altLang="en-US" sz="2200" b="0" i="0" dirty="0" smtClean="0">
                              <a:latin typeface="var(--jp-code-font-family)"/>
                            </a:rPr>
                            <m:t>6</m:t>
                          </m:r>
                          <m:r>
                            <m:rPr>
                              <m:nor/>
                            </m:rPr>
                            <a:rPr lang="en-US" altLang="en-US" sz="2200" dirty="0">
                              <a:latin typeface="var(--jp-code-font-family)"/>
                            </a:rPr>
                            <m:t>6</m:t>
                          </m:r>
                        </m:sup>
                      </m:sSup>
                      <m:r>
                        <a:rPr lang="en-US" sz="2200" b="0" i="1" smtClean="0">
                          <a:latin typeface="Cambria Math" panose="02040503050406030204" pitchFamily="18" charset="0"/>
                          <a:ea typeface="Cambria Math" panose="02040503050406030204" pitchFamily="18" charset="0"/>
                        </a:rPr>
                        <m:t>+</m:t>
                      </m:r>
                      <m:r>
                        <m:rPr>
                          <m:nor/>
                        </m:rPr>
                        <a:rPr lang="en-US" altLang="en-US" sz="2200" dirty="0">
                          <a:latin typeface="var(--jp-code-font-family)"/>
                        </a:rPr>
                        <m:t>3.</m:t>
                      </m:r>
                      <m:r>
                        <m:rPr>
                          <m:nor/>
                        </m:rPr>
                        <a:rPr lang="en-US" altLang="en-US" sz="2200" b="0" i="0" dirty="0" smtClean="0">
                          <a:latin typeface="var(--jp-code-font-family)"/>
                        </a:rPr>
                        <m:t>5</m:t>
                      </m:r>
                      <m:r>
                        <m:rPr>
                          <m:nor/>
                        </m:rPr>
                        <a:rPr lang="en-US" altLang="en-US" sz="2200" dirty="0">
                          <a:latin typeface="var(--jp-code-font-family)"/>
                        </a:rPr>
                        <m:t>7</m:t>
                      </m:r>
                    </m:oMath>
                  </m:oMathPara>
                </a14:m>
                <a:endParaRPr lang="en-US" sz="2200"/>
              </a:p>
            </p:txBody>
          </p:sp>
        </mc:Choice>
        <mc:Fallback xmlns="">
          <p:sp>
            <p:nvSpPr>
              <p:cNvPr id="4" name="TextBox 3">
                <a:extLst>
                  <a:ext uri="{FF2B5EF4-FFF2-40B4-BE49-F238E27FC236}">
                    <a16:creationId xmlns:a16="http://schemas.microsoft.com/office/drawing/2014/main" id="{73DA8EC2-3F7B-6C95-F15A-02F1BAD55BF9}"/>
                  </a:ext>
                </a:extLst>
              </p:cNvPr>
              <p:cNvSpPr txBox="1">
                <a:spLocks noRot="1" noChangeAspect="1" noMove="1" noResize="1" noEditPoints="1" noAdjustHandles="1" noChangeArrowheads="1" noChangeShapeType="1" noTextEdit="1"/>
              </p:cNvSpPr>
              <p:nvPr/>
            </p:nvSpPr>
            <p:spPr>
              <a:xfrm>
                <a:off x="1048082" y="5377341"/>
                <a:ext cx="4704132" cy="48058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676B99A-4C9B-0C75-2C4D-DDA483979ADD}"/>
                  </a:ext>
                </a:extLst>
              </p:cNvPr>
              <p:cNvSpPr txBox="1"/>
              <p:nvPr/>
            </p:nvSpPr>
            <p:spPr>
              <a:xfrm>
                <a:off x="7240771" y="5427494"/>
                <a:ext cx="3648333" cy="4805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200" i="1" smtClean="0">
                              <a:latin typeface="Cambria Math" panose="02040503050406030204" pitchFamily="18" charset="0"/>
                            </a:rPr>
                          </m:ctrlPr>
                        </m:accPr>
                        <m:e>
                          <m:r>
                            <a:rPr lang="en-US" sz="2200" i="1">
                              <a:latin typeface="Cambria Math" panose="02040503050406030204" pitchFamily="18" charset="0"/>
                            </a:rPr>
                            <m:t>𝑥</m:t>
                          </m:r>
                        </m:e>
                      </m:acc>
                      <m:r>
                        <a:rPr lang="en-US" sz="2200" b="0" i="1" smtClean="0">
                          <a:latin typeface="Cambria Math" panose="02040503050406030204" pitchFamily="18" charset="0"/>
                          <a:ea typeface="Cambria Math" panose="02040503050406030204" pitchFamily="18" charset="0"/>
                        </a:rPr>
                        <m:t>=</m:t>
                      </m:r>
                      <m:r>
                        <a:rPr lang="en-US" altLang="en-US" sz="2200" i="1" dirty="0">
                          <a:latin typeface="Cambria Math" panose="02040503050406030204" pitchFamily="18" charset="0"/>
                        </a:rPr>
                        <m:t>0.</m:t>
                      </m:r>
                      <m:r>
                        <a:rPr lang="en-US" altLang="en-US" sz="2200" b="0" i="1" dirty="0" smtClean="0">
                          <a:latin typeface="Cambria Math" panose="02040503050406030204" pitchFamily="18" charset="0"/>
                        </a:rPr>
                        <m:t>56</m:t>
                      </m:r>
                      <m:sSup>
                        <m:sSupPr>
                          <m:ctrlPr>
                            <a:rPr lang="en-US" sz="2200" b="0" i="1" smtClean="0">
                              <a:latin typeface="Cambria Math" panose="02040503050406030204" pitchFamily="18" charset="0"/>
                              <a:ea typeface="Cambria Math" panose="02040503050406030204" pitchFamily="18" charset="0"/>
                            </a:rPr>
                          </m:ctrlPr>
                        </m:sSupPr>
                        <m:e>
                          <m:r>
                            <a:rPr lang="en-US" sz="2200" b="0" i="1" smtClean="0">
                              <a:latin typeface="Cambria Math" panose="02040503050406030204" pitchFamily="18" charset="0"/>
                              <a:ea typeface="Cambria Math" panose="02040503050406030204" pitchFamily="18" charset="0"/>
                            </a:rPr>
                            <m:t>𝑥</m:t>
                          </m:r>
                        </m:e>
                        <m:sup>
                          <m:r>
                            <m:rPr>
                              <m:nor/>
                            </m:rPr>
                            <a:rPr lang="en-US" altLang="en-US" sz="2200" dirty="0">
                              <a:latin typeface="var(--jp-code-font-family)"/>
                            </a:rPr>
                            <m:t>0.</m:t>
                          </m:r>
                          <m:r>
                            <m:rPr>
                              <m:nor/>
                            </m:rPr>
                            <a:rPr lang="en-US" altLang="en-US" sz="2200" b="0" i="0" dirty="0" smtClean="0">
                              <a:latin typeface="var(--jp-code-font-family)"/>
                            </a:rPr>
                            <m:t>19</m:t>
                          </m:r>
                        </m:sup>
                      </m:sSup>
                      <m:r>
                        <a:rPr lang="en-US" sz="2200" b="0" i="1" smtClean="0">
                          <a:latin typeface="Cambria Math" panose="02040503050406030204" pitchFamily="18" charset="0"/>
                          <a:ea typeface="Cambria Math" panose="02040503050406030204" pitchFamily="18" charset="0"/>
                        </a:rPr>
                        <m:t>+</m:t>
                      </m:r>
                      <m:r>
                        <m:rPr>
                          <m:nor/>
                        </m:rPr>
                        <a:rPr lang="en-US" altLang="en-US" sz="2200" dirty="0">
                          <a:latin typeface="var(--jp-code-font-family)"/>
                        </a:rPr>
                        <m:t>3.</m:t>
                      </m:r>
                      <m:r>
                        <m:rPr>
                          <m:nor/>
                        </m:rPr>
                        <a:rPr lang="en-US" altLang="en-US" sz="2200" b="0" i="0" dirty="0" smtClean="0">
                          <a:latin typeface="var(--jp-code-font-family)"/>
                        </a:rPr>
                        <m:t>60</m:t>
                      </m:r>
                    </m:oMath>
                  </m:oMathPara>
                </a14:m>
                <a:endParaRPr lang="en-US" sz="2200"/>
              </a:p>
            </p:txBody>
          </p:sp>
        </mc:Choice>
        <mc:Fallback xmlns="">
          <p:sp>
            <p:nvSpPr>
              <p:cNvPr id="7" name="TextBox 6">
                <a:extLst>
                  <a:ext uri="{FF2B5EF4-FFF2-40B4-BE49-F238E27FC236}">
                    <a16:creationId xmlns:a16="http://schemas.microsoft.com/office/drawing/2014/main" id="{C676B99A-4C9B-0C75-2C4D-DDA483979ADD}"/>
                  </a:ext>
                </a:extLst>
              </p:cNvPr>
              <p:cNvSpPr txBox="1">
                <a:spLocks noRot="1" noChangeAspect="1" noMove="1" noResize="1" noEditPoints="1" noAdjustHandles="1" noChangeArrowheads="1" noChangeShapeType="1" noTextEdit="1"/>
              </p:cNvSpPr>
              <p:nvPr/>
            </p:nvSpPr>
            <p:spPr>
              <a:xfrm>
                <a:off x="7240771" y="5427494"/>
                <a:ext cx="3648333" cy="48058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48922613"/>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TotalTime>
  <Words>1496</Words>
  <Application>Microsoft Office PowerPoint</Application>
  <PresentationFormat>Widescreen</PresentationFormat>
  <Paragraphs>157</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Aptos</vt:lpstr>
      <vt:lpstr>Aptos Narrow</vt:lpstr>
      <vt:lpstr>Arial</vt:lpstr>
      <vt:lpstr>Calisto MT</vt:lpstr>
      <vt:lpstr>Cambria Math</vt:lpstr>
      <vt:lpstr>Times New Roman</vt:lpstr>
      <vt:lpstr>Univers Condensed</vt:lpstr>
      <vt:lpstr>var(--jp-code-font-family)</vt:lpstr>
      <vt:lpstr>ChronicleVTI</vt:lpstr>
      <vt:lpstr>Shaping the Future: How Education, Economy, and Policy Influence Life Expectancy and Fertility</vt:lpstr>
      <vt:lpstr>Life Expectancy and Fertility Rate</vt:lpstr>
      <vt:lpstr>The Shifting Demographics: Rising Life Expectancy and Declining Fertility in the U.S.</vt:lpstr>
      <vt:lpstr>The Shifting Demographics: Rising Life Expectancy and Declining Fertility in the U.S.</vt:lpstr>
      <vt:lpstr>The Future of Aging and Fertility: Key Questions for the Next 50 Years</vt:lpstr>
      <vt:lpstr>Two Key Research Priorities: Understanding and Forecasting Demographic Shifts</vt:lpstr>
      <vt:lpstr>Variables</vt:lpstr>
      <vt:lpstr>Variable Transformation</vt:lpstr>
      <vt:lpstr>Contraceptive and Abortion Variables</vt:lpstr>
      <vt:lpstr>Pearson Linear Correlation</vt:lpstr>
      <vt:lpstr>Variable Selection</vt:lpstr>
      <vt:lpstr>Testing Variables and Linear Models</vt:lpstr>
      <vt:lpstr>Vector autoregression model (VAR)</vt:lpstr>
      <vt:lpstr>Error in Predicting Our Known 30 years</vt:lpstr>
      <vt:lpstr>Final Testing to Confirm Best model</vt:lpstr>
      <vt:lpstr>Predicting The next 50 Years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Olivia Rueschhoff</dc:creator>
  <cp:lastModifiedBy>Olivia Rueschhoff</cp:lastModifiedBy>
  <cp:revision>1</cp:revision>
  <dcterms:created xsi:type="dcterms:W3CDTF">2025-02-14T22:35:02Z</dcterms:created>
  <dcterms:modified xsi:type="dcterms:W3CDTF">2025-04-14T19:36:43Z</dcterms:modified>
</cp:coreProperties>
</file>